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 varScale="1">
        <p:scale>
          <a:sx n="56" d="100"/>
          <a:sy n="56" d="100"/>
        </p:scale>
        <p:origin x="90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>
            <a:spLocks noGrp="1"/>
          </p:cNvSpPr>
          <p:nvPr>
            <p:ph type="body" sz="quarter" idx="21"/>
          </p:nvPr>
        </p:nvSpPr>
        <p:spPr>
          <a:xfrm>
            <a:off x="1270000" y="4241831"/>
            <a:ext cx="10464800" cy="90163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-355600" y="0"/>
            <a:ext cx="14782326" cy="10375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图像"/>
          <p:cNvSpPr>
            <a:spLocks noGrp="1"/>
          </p:cNvSpPr>
          <p:nvPr>
            <p:ph type="pic" idx="21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标题文本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11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华文楷体"/>
                <a:ea typeface="华文楷体"/>
                <a:cs typeface="华文楷体"/>
                <a:sym typeface="华文楷体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华文楷体"/>
                <a:ea typeface="华文楷体"/>
                <a:cs typeface="华文楷体"/>
                <a:sym typeface="华文楷体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华文楷体"/>
                <a:ea typeface="华文楷体"/>
                <a:cs typeface="华文楷体"/>
                <a:sym typeface="华文楷体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华文楷体"/>
                <a:ea typeface="华文楷体"/>
                <a:cs typeface="华文楷体"/>
                <a:sym typeface="华文楷体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华文楷体"/>
                <a:ea typeface="华文楷体"/>
                <a:cs typeface="华文楷体"/>
                <a:sym typeface="华文楷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128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lvl1pPr>
            <a:lvl2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lvl2pPr>
            <a:lvl3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lvl3pPr>
            <a:lvl4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lvl4pPr>
            <a:lvl5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1574800" y="114300"/>
            <a:ext cx="9855200" cy="650260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21"/>
          </p:nvPr>
        </p:nvSpPr>
        <p:spPr>
          <a:xfrm>
            <a:off x="5283200" y="2819400"/>
            <a:ext cx="8565280" cy="5651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21"/>
          </p:nvPr>
        </p:nvSpPr>
        <p:spPr>
          <a:xfrm>
            <a:off x="7391400" y="762000"/>
            <a:ext cx="4660900" cy="30753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22"/>
          </p:nvPr>
        </p:nvSpPr>
        <p:spPr>
          <a:xfrm>
            <a:off x="6901631" y="3197028"/>
            <a:ext cx="5380144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23"/>
          </p:nvPr>
        </p:nvSpPr>
        <p:spPr>
          <a:xfrm>
            <a:off x="-2291141" y="-26019"/>
            <a:ext cx="12309676" cy="92337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7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9398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7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4097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7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18796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7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23495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7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28194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7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32893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7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37592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7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42291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7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科学通史第5讲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51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科学通史第5讲</a:t>
            </a:r>
          </a:p>
          <a:p>
            <a:pPr algn="l">
              <a:defRPr sz="5600">
                <a:latin typeface="STZhongsong"/>
                <a:ea typeface="STZhongsong"/>
                <a:cs typeface="STZhongsong"/>
                <a:sym typeface="STZhongsong"/>
              </a:defRPr>
            </a:pPr>
            <a:endParaRPr/>
          </a:p>
          <a:p>
            <a:pPr>
              <a:defRPr sz="86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哥白尼革命</a:t>
            </a:r>
          </a:p>
        </p:txBody>
      </p:sp>
      <p:sp>
        <p:nvSpPr>
          <p:cNvPr id="139" name="吴国盛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794679"/>
            <a:ext cx="10464800" cy="1460501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KaiTi"/>
                <a:ea typeface="KaiTi"/>
                <a:cs typeface="KaiTi"/>
                <a:sym typeface="KaiTi"/>
              </a:defRPr>
            </a:pPr>
            <a:r>
              <a:t>吴国盛</a:t>
            </a:r>
          </a:p>
          <a:p>
            <a:pPr>
              <a:defRPr sz="4000">
                <a:latin typeface="KaiTi"/>
                <a:ea typeface="KaiTi"/>
                <a:cs typeface="KaiTi"/>
                <a:sym typeface="KaiTi"/>
              </a:defRPr>
            </a:pPr>
            <a:r>
              <a:t>清华大学科学史系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1357283"/>
            <a:ext cx="4787900" cy="7086601"/>
          </a:xfrm>
          <a:prstGeom prst="rect">
            <a:avLst/>
          </a:prstGeom>
        </p:spPr>
      </p:pic>
      <p:sp>
        <p:nvSpPr>
          <p:cNvPr id="168" name="1473年…"/>
          <p:cNvSpPr txBox="1">
            <a:spLocks noGrp="1"/>
          </p:cNvSpPr>
          <p:nvPr>
            <p:ph type="title"/>
          </p:nvPr>
        </p:nvSpPr>
        <p:spPr>
          <a:xfrm>
            <a:off x="618992" y="1397000"/>
            <a:ext cx="5228641" cy="4038600"/>
          </a:xfrm>
          <a:prstGeom prst="rect">
            <a:avLst/>
          </a:prstGeom>
        </p:spPr>
        <p:txBody>
          <a:bodyPr/>
          <a:lstStyle/>
          <a:p>
            <a:pPr>
              <a:defRPr sz="67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1473年</a:t>
            </a:r>
          </a:p>
          <a:p>
            <a:pPr>
              <a:defRPr sz="67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生于波兰托伦</a:t>
            </a:r>
          </a:p>
        </p:txBody>
      </p:sp>
      <p:sp>
        <p:nvSpPr>
          <p:cNvPr id="169" name="Thorn-Torun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4787900" cy="2933700"/>
          </a:xfrm>
          <a:prstGeom prst="rect">
            <a:avLst/>
          </a:prstGeom>
        </p:spPr>
        <p:txBody>
          <a:bodyPr/>
          <a:lstStyle/>
          <a:p>
            <a:pPr>
              <a:defRPr sz="42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Thorn-Torun</a:t>
            </a:r>
          </a:p>
          <a:p>
            <a:pPr>
              <a:defRPr sz="31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东普鲁士-波兰</a:t>
            </a:r>
          </a:p>
          <a:p>
            <a:pPr>
              <a:defRPr sz="31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流利讲拉丁语-德语</a:t>
            </a:r>
          </a:p>
          <a:p>
            <a:pPr>
              <a:defRPr sz="31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也讲波兰语、希腊语、意大利语</a:t>
            </a:r>
          </a:p>
        </p:txBody>
      </p:sp>
      <p:pic>
        <p:nvPicPr>
          <p:cNvPr id="170" name="14-3.jpg" descr="14-3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092" y="510765"/>
            <a:ext cx="6322294" cy="8732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G_7731'的副本.JPG" descr="IMG_7731'的副本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41866"/>
            <a:ext cx="13004800" cy="86698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G_8111'.JPG" descr="IMG_8111'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202105"/>
            <a:ext cx="13004801" cy="866986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1503-1543哥白尼多数时间住在这里"/>
          <p:cNvSpPr txBox="1"/>
          <p:nvPr/>
        </p:nvSpPr>
        <p:spPr>
          <a:xfrm>
            <a:off x="2681802" y="420914"/>
            <a:ext cx="76411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t>1503-1543哥白尼多数时间住在这里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1357283"/>
            <a:ext cx="4787900" cy="7086601"/>
          </a:xfrm>
          <a:prstGeom prst="rect">
            <a:avLst/>
          </a:prstGeom>
        </p:spPr>
      </p:pic>
      <p:sp>
        <p:nvSpPr>
          <p:cNvPr id="178" name="1543年死于…"/>
          <p:cNvSpPr txBox="1">
            <a:spLocks noGrp="1"/>
          </p:cNvSpPr>
          <p:nvPr>
            <p:ph type="title"/>
          </p:nvPr>
        </p:nvSpPr>
        <p:spPr>
          <a:xfrm>
            <a:off x="632992" y="1397000"/>
            <a:ext cx="5600701" cy="40386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STZhongsong"/>
                <a:ea typeface="STZhongsong"/>
                <a:cs typeface="STZhongsong"/>
                <a:sym typeface="STZhongsong"/>
              </a:defRPr>
            </a:pPr>
            <a:r>
              <a:t>1543年死于</a:t>
            </a:r>
          </a:p>
          <a:p>
            <a:pPr>
              <a:defRPr>
                <a:latin typeface="STZhongsong"/>
                <a:ea typeface="STZhongsong"/>
                <a:cs typeface="STZhongsong"/>
                <a:sym typeface="STZhongsong"/>
              </a:defRPr>
            </a:pPr>
            <a:r>
              <a:t>弗龙堡大教堂</a:t>
            </a:r>
          </a:p>
        </p:txBody>
      </p:sp>
      <p:sp>
        <p:nvSpPr>
          <p:cNvPr id="179" name="Frauenburg-Frombork…"/>
          <p:cNvSpPr txBox="1">
            <a:spLocks noGrp="1"/>
          </p:cNvSpPr>
          <p:nvPr>
            <p:ph type="body" sz="quarter" idx="1"/>
          </p:nvPr>
        </p:nvSpPr>
        <p:spPr>
          <a:xfrm>
            <a:off x="724549" y="5448300"/>
            <a:ext cx="5417588" cy="2933700"/>
          </a:xfrm>
          <a:prstGeom prst="rect">
            <a:avLst/>
          </a:prstGeom>
        </p:spPr>
        <p:txBody>
          <a:bodyPr/>
          <a:lstStyle/>
          <a:p>
            <a:pPr>
              <a:defRPr sz="34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Frauenburg-Frombork</a:t>
            </a:r>
          </a:p>
          <a:p>
            <a:pPr>
              <a:defRPr sz="34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1510-1543</a:t>
            </a:r>
          </a:p>
          <a:p>
            <a:pPr>
              <a:defRPr sz="34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2005遗骸重现</a:t>
            </a:r>
          </a:p>
          <a:p>
            <a:pPr>
              <a:defRPr sz="34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2010隆重安葬</a:t>
            </a:r>
          </a:p>
        </p:txBody>
      </p:sp>
      <p:pic>
        <p:nvPicPr>
          <p:cNvPr id="180" name="在弗龙堡大教堂.JPG" descr="在弗龙堡大教堂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536" y="0"/>
            <a:ext cx="6598279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哥白尼：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90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哥白尼：</a:t>
            </a:r>
          </a:p>
          <a:p>
            <a:pPr>
              <a:defRPr sz="90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波兰人或德国人？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截屏2020-03-1416.21.06.png" descr="截屏2020-03-1416.21.06.pn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图像" descr="图像"/>
          <p:cNvPicPr>
            <a:picLocks noGrp="1"/>
          </p:cNvPicPr>
          <p:nvPr>
            <p:ph type="pic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托伦：德国城市或波兰城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6768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托伦：德国城市或波兰城市</a:t>
            </a:r>
          </a:p>
        </p:txBody>
      </p:sp>
      <p:sp>
        <p:nvSpPr>
          <p:cNvPr id="189" name="托伦1230年由日耳曼人建城，属于条顿骑士团国（State of the Teutonic Order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3127" indent="-483127" defTabSz="448055">
              <a:spcBef>
                <a:spcPts val="0"/>
              </a:spcBef>
              <a:buBlip>
                <a:blip r:embed="rId2"/>
              </a:buBlip>
              <a:defRPr sz="390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/>
              <a:t>托伦1230年由日耳曼人建城，属于条顿骑士团国（State of the Teutonic Order）</a:t>
            </a:r>
            <a:endParaRPr sz="1176" dirty="0"/>
          </a:p>
          <a:p>
            <a:pPr marL="483127" indent="-483127" defTabSz="448055">
              <a:spcBef>
                <a:spcPts val="0"/>
              </a:spcBef>
              <a:buBlip>
                <a:blip r:embed="rId2"/>
              </a:buBlip>
              <a:defRPr sz="390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/>
              <a:t>1466年脱离条顿归属波兰</a:t>
            </a:r>
            <a:endParaRPr sz="1176" dirty="0"/>
          </a:p>
          <a:p>
            <a:pPr marL="483127" indent="-483127" defTabSz="448055">
              <a:spcBef>
                <a:spcPts val="0"/>
              </a:spcBef>
              <a:buBlip>
                <a:blip r:embed="rId2"/>
              </a:buBlip>
              <a:defRPr sz="390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/>
              <a:t>1793年波兰被普俄瓜分，托伦归属普鲁士王国</a:t>
            </a:r>
            <a:endParaRPr sz="1176" dirty="0"/>
          </a:p>
          <a:p>
            <a:pPr marL="483127" indent="-483127" defTabSz="448055">
              <a:spcBef>
                <a:spcPts val="0"/>
              </a:spcBef>
              <a:buBlip>
                <a:blip r:embed="rId2"/>
              </a:buBlip>
              <a:defRPr sz="390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/>
              <a:t>1807年托伦归拿破仑建立的华沙公国；1814年普鲁士夺回托伦</a:t>
            </a:r>
            <a:endParaRPr sz="1176" dirty="0"/>
          </a:p>
          <a:p>
            <a:pPr marL="483127" indent="-483127" defTabSz="448055">
              <a:spcBef>
                <a:spcPts val="0"/>
              </a:spcBef>
              <a:buBlip>
                <a:blip r:embed="rId2"/>
              </a:buBlip>
              <a:defRPr sz="390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/>
              <a:t>1919年托伦回归波兰；1939年德国占领托伦</a:t>
            </a:r>
            <a:endParaRPr sz="1176" dirty="0"/>
          </a:p>
          <a:p>
            <a:pPr marL="483127" indent="-483127" defTabSz="448055">
              <a:spcBef>
                <a:spcPts val="0"/>
              </a:spcBef>
              <a:buBlip>
                <a:blip r:embed="rId2"/>
              </a:buBlip>
              <a:defRPr sz="390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/>
              <a:t>1945年归还波兰</a:t>
            </a:r>
          </a:p>
          <a:p>
            <a:pPr marL="483127" indent="-483127" defTabSz="448055">
              <a:spcBef>
                <a:spcPts val="0"/>
              </a:spcBef>
              <a:buBlip>
                <a:blip r:embed="rId2"/>
              </a:buBlip>
              <a:defRPr sz="3906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>
                <a:solidFill>
                  <a:srgbClr val="000000"/>
                </a:solidFill>
              </a:rPr>
              <a:t>1230-1945，</a:t>
            </a:r>
            <a:r>
              <a:rPr dirty="0">
                <a:solidFill>
                  <a:srgbClr val="FF2600"/>
                </a:solidFill>
              </a:rPr>
              <a:t>367年归德意志，358年归波兰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国籍成为政治问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国籍成为政治问题</a:t>
            </a:r>
          </a:p>
        </p:txBody>
      </p:sp>
      <p:sp>
        <p:nvSpPr>
          <p:cNvPr id="192" name="1843年华沙天文学家将哥白尼著作译成波兰文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3450" indent="-443450" defTabSz="374904">
              <a:spcBef>
                <a:spcPts val="0"/>
              </a:spcBef>
              <a:buBlip>
                <a:blip r:embed="rId2"/>
              </a:buBlip>
              <a:defRPr sz="358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/>
              <a:t>1843年华沙天文学家将哥白尼著作译成波兰文</a:t>
            </a:r>
            <a:endParaRPr sz="984" dirty="0"/>
          </a:p>
          <a:p>
            <a:pPr marL="443450" indent="-443450" defTabSz="374904">
              <a:spcBef>
                <a:spcPts val="0"/>
              </a:spcBef>
              <a:buBlip>
                <a:blip r:embed="rId2"/>
              </a:buBlip>
              <a:defRPr sz="3586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>
                <a:solidFill>
                  <a:srgbClr val="000000"/>
                </a:solidFill>
              </a:rPr>
              <a:t>1873年托伦举行</a:t>
            </a:r>
            <a:r>
              <a:rPr dirty="0">
                <a:solidFill>
                  <a:srgbClr val="FF2600"/>
                </a:solidFill>
              </a:rPr>
              <a:t>德国天文学家哥白尼</a:t>
            </a:r>
            <a:r>
              <a:rPr dirty="0">
                <a:solidFill>
                  <a:srgbClr val="000000"/>
                </a:solidFill>
              </a:rPr>
              <a:t>诞辰400周年纪念活动，波兰人在华沙出版波兰语哥白尼文集而被捕</a:t>
            </a:r>
            <a:endParaRPr sz="984" dirty="0">
              <a:solidFill>
                <a:srgbClr val="000000"/>
              </a:solidFill>
            </a:endParaRPr>
          </a:p>
          <a:p>
            <a:pPr marL="443450" indent="-443450" defTabSz="374904">
              <a:spcBef>
                <a:spcPts val="0"/>
              </a:spcBef>
              <a:buBlip>
                <a:blip r:embed="rId2"/>
              </a:buBlip>
              <a:defRPr sz="358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/>
              <a:t>1937年巴黎世博会波兰展馆把哥白尼列为波兰七大知识英雄，遭到德国学界严重抗议</a:t>
            </a:r>
            <a:endParaRPr sz="984" dirty="0"/>
          </a:p>
          <a:p>
            <a:pPr marL="443450" indent="-443450" defTabSz="374904">
              <a:spcBef>
                <a:spcPts val="0"/>
              </a:spcBef>
              <a:buBlip>
                <a:blip r:embed="rId2"/>
              </a:buBlip>
              <a:defRPr sz="3586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>
                <a:solidFill>
                  <a:srgbClr val="000000"/>
                </a:solidFill>
              </a:rPr>
              <a:t>1939年纳粹记者发表文章“</a:t>
            </a:r>
            <a:r>
              <a:rPr dirty="0">
                <a:solidFill>
                  <a:srgbClr val="FF2600"/>
                </a:solidFill>
              </a:rPr>
              <a:t>哥白尼，伟大的德国人</a:t>
            </a:r>
            <a:r>
              <a:rPr dirty="0"/>
              <a:t>”</a:t>
            </a:r>
            <a:endParaRPr sz="984" dirty="0">
              <a:solidFill>
                <a:srgbClr val="000000"/>
              </a:solidFill>
            </a:endParaRPr>
          </a:p>
          <a:p>
            <a:pPr marL="443450" indent="-443450" defTabSz="374904">
              <a:spcBef>
                <a:spcPts val="0"/>
              </a:spcBef>
              <a:buBlip>
                <a:blip r:embed="rId2"/>
              </a:buBlip>
              <a:defRPr sz="3586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>
                <a:solidFill>
                  <a:srgbClr val="000000"/>
                </a:solidFill>
              </a:rPr>
              <a:t>1943年流亡美国的波兰人发表“</a:t>
            </a:r>
            <a:r>
              <a:rPr dirty="0">
                <a:solidFill>
                  <a:srgbClr val="FF2600"/>
                </a:solidFill>
              </a:rPr>
              <a:t>哥白尼，他是波兰人</a:t>
            </a:r>
            <a:r>
              <a:rPr dirty="0"/>
              <a:t>”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血统与文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血统与文化</a:t>
            </a:r>
          </a:p>
        </p:txBody>
      </p:sp>
      <p:sp>
        <p:nvSpPr>
          <p:cNvPr id="195" name="哥白尼的父亲有波兰血统，母亲是德国血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2631" indent="-502631" defTabSz="416052">
              <a:spcBef>
                <a:spcPts val="0"/>
              </a:spcBef>
              <a:buBlip>
                <a:blip r:embed="rId2"/>
              </a:buBlip>
              <a:defRPr sz="4064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哥白尼的父亲有波兰血统，母亲是德国血统</a:t>
            </a:r>
            <a:endParaRPr sz="1092" dirty="0"/>
          </a:p>
          <a:p>
            <a:pPr marL="502631" indent="-502631" defTabSz="416052">
              <a:spcBef>
                <a:spcPts val="0"/>
              </a:spcBef>
              <a:buBlip>
                <a:blip r:embed="rId2"/>
              </a:buBlip>
              <a:defRPr sz="4064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哥白尼这个姓氏是波兰语特有的</a:t>
            </a:r>
            <a:r>
              <a:rPr dirty="0"/>
              <a:t>（-</a:t>
            </a:r>
            <a:r>
              <a:rPr dirty="0" err="1"/>
              <a:t>nik</a:t>
            </a:r>
            <a:r>
              <a:rPr dirty="0"/>
              <a:t>）</a:t>
            </a:r>
            <a:endParaRPr sz="1092" dirty="0"/>
          </a:p>
          <a:p>
            <a:pPr marL="502631" indent="-502631" defTabSz="416052">
              <a:spcBef>
                <a:spcPts val="0"/>
              </a:spcBef>
              <a:buBlip>
                <a:blip r:embed="rId2"/>
              </a:buBlip>
              <a:defRPr sz="4064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哥白尼的父亲和外公以及哥白尼本人都反抗过条顿骑士团，认可自己是波兰臣民，但享有高度自治权</a:t>
            </a:r>
            <a:endParaRPr sz="1092" dirty="0"/>
          </a:p>
          <a:p>
            <a:pPr marL="502631" indent="-502631" defTabSz="416052">
              <a:spcBef>
                <a:spcPts val="0"/>
              </a:spcBef>
              <a:buBlip>
                <a:blip r:embed="rId2"/>
              </a:buBlip>
              <a:defRPr sz="4064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哥白尼的家庭讲德语（他没有留下波兰文字作品，但估计能讲波兰语</a:t>
            </a:r>
            <a:r>
              <a:rPr dirty="0"/>
              <a:t>）</a:t>
            </a:r>
            <a:endParaRPr sz="1092" dirty="0"/>
          </a:p>
          <a:p>
            <a:pPr marL="502631" indent="-502631" defTabSz="416052">
              <a:spcBef>
                <a:spcPts val="0"/>
              </a:spcBef>
              <a:buBlip>
                <a:blip r:embed="rId2"/>
              </a:buBlip>
              <a:defRPr sz="4064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哥白尼在博洛尼亚大学加入德意志同乡会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上讲回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上讲回顾</a:t>
            </a:r>
          </a:p>
        </p:txBody>
      </p:sp>
      <p:sp>
        <p:nvSpPr>
          <p:cNvPr id="142" name="经院哲学：两希文明的结合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经院哲学：两希文明的结合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唯名论运动：对经院哲学的纠偏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从求真的科学到求力的科学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经院自然哲学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宇宙学-天文学-地理学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运动学-动力学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光学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波-德二象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波-德二象性</a:t>
            </a:r>
          </a:p>
        </p:txBody>
      </p:sp>
      <p:sp>
        <p:nvSpPr>
          <p:cNvPr id="198" name="哥白尼：讲德语家的孩子、波兰王国的臣民（《斯坦福哲学百科全书》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7944" indent="-557944" defTabSz="429768">
              <a:spcBef>
                <a:spcPts val="0"/>
              </a:spcBef>
              <a:buBlip>
                <a:blip r:embed="rId2"/>
              </a:buBlip>
              <a:defRPr sz="4512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哥白尼：讲德语家的孩子、波兰王国的臣民</a:t>
            </a:r>
            <a:r>
              <a:rPr dirty="0"/>
              <a:t>（《</a:t>
            </a:r>
            <a:r>
              <a:rPr dirty="0" err="1"/>
              <a:t>斯坦福哲学百科全书</a:t>
            </a:r>
            <a:r>
              <a:rPr dirty="0"/>
              <a:t>》）</a:t>
            </a:r>
            <a:endParaRPr sz="1128" dirty="0"/>
          </a:p>
          <a:p>
            <a:pPr marL="557944" indent="-557944" defTabSz="429768">
              <a:spcBef>
                <a:spcPts val="0"/>
              </a:spcBef>
              <a:buBlip>
                <a:blip r:embed="rId2"/>
              </a:buBlip>
              <a:defRPr sz="4512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既是德国天文学家，又是波兰天文学家</a:t>
            </a:r>
            <a:endParaRPr sz="1128" dirty="0"/>
          </a:p>
          <a:p>
            <a:pPr marL="999650" lvl="1" indent="-557944" defTabSz="429768">
              <a:spcBef>
                <a:spcPts val="0"/>
              </a:spcBef>
              <a:buBlip>
                <a:blip r:embed="rId2"/>
              </a:buBlip>
              <a:defRPr sz="4512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两者都不是</a:t>
            </a:r>
            <a:r>
              <a:rPr dirty="0"/>
              <a:t>(</a:t>
            </a:r>
            <a:r>
              <a:rPr dirty="0" err="1"/>
              <a:t>现代民族主义意义上</a:t>
            </a:r>
            <a:r>
              <a:rPr dirty="0"/>
              <a:t>）</a:t>
            </a:r>
          </a:p>
          <a:p>
            <a:pPr marL="557944" indent="-557944" defTabSz="429768">
              <a:spcBef>
                <a:spcPts val="0"/>
              </a:spcBef>
              <a:buBlip>
                <a:blip r:embed="rId2"/>
              </a:buBlip>
              <a:defRPr sz="4512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托勒密：希腊</a:t>
            </a:r>
            <a:r>
              <a:rPr dirty="0"/>
              <a:t>/</a:t>
            </a:r>
            <a:r>
              <a:rPr dirty="0" err="1"/>
              <a:t>埃及</a:t>
            </a:r>
            <a:r>
              <a:rPr dirty="0"/>
              <a:t>/</a:t>
            </a:r>
            <a:r>
              <a:rPr dirty="0" err="1"/>
              <a:t>罗马天文学家</a:t>
            </a:r>
            <a:r>
              <a:rPr dirty="0"/>
              <a:t>？</a:t>
            </a:r>
          </a:p>
          <a:p>
            <a:pPr marL="557944" indent="-557944" defTabSz="429768">
              <a:spcBef>
                <a:spcPts val="0"/>
              </a:spcBef>
              <a:buBlip>
                <a:blip r:embed="rId2"/>
              </a:buBlip>
              <a:defRPr sz="4512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康德：俄国哲学家</a:t>
            </a:r>
            <a:r>
              <a:rPr dirty="0"/>
              <a:t>？</a:t>
            </a:r>
          </a:p>
          <a:p>
            <a:pPr marL="557944" indent="-557944" defTabSz="429768">
              <a:spcBef>
                <a:spcPts val="0"/>
              </a:spcBef>
              <a:buBlip>
                <a:blip r:embed="rId2"/>
              </a:buBlip>
              <a:defRPr sz="4512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叔本华：波兰哲学家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哥白尼：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90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哥白尼：</a:t>
            </a:r>
          </a:p>
          <a:p>
            <a:pPr>
              <a:defRPr sz="90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天文学家或神父？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教会法+医生+教区经济总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624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教会法+医生+教区经济总管</a:t>
            </a:r>
          </a:p>
        </p:txBody>
      </p:sp>
      <p:sp>
        <p:nvSpPr>
          <p:cNvPr id="203" name="1491-1495，克拉科夫大学艺学院学习数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0160" indent="-440160" defTabSz="429768">
              <a:spcBef>
                <a:spcPts val="0"/>
              </a:spcBef>
              <a:buBlip>
                <a:blip r:embed="rId2"/>
              </a:buBlip>
              <a:defRPr sz="3559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/>
              <a:t>1491-1495，克拉科夫大学艺学院学习数学</a:t>
            </a:r>
          </a:p>
          <a:p>
            <a:pPr marL="440160" indent="-440160" defTabSz="429768">
              <a:spcBef>
                <a:spcPts val="0"/>
              </a:spcBef>
              <a:buBlip>
                <a:blip r:embed="rId2"/>
              </a:buBlip>
              <a:defRPr sz="3559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>
                <a:solidFill>
                  <a:srgbClr val="000000"/>
                </a:solidFill>
              </a:rPr>
              <a:t>1496-1497，博洛尼亚大学学习</a:t>
            </a:r>
            <a:r>
              <a:rPr dirty="0">
                <a:solidFill>
                  <a:srgbClr val="FF2600"/>
                </a:solidFill>
              </a:rPr>
              <a:t>教会法</a:t>
            </a:r>
            <a:endParaRPr sz="1128" dirty="0">
              <a:solidFill>
                <a:srgbClr val="000000"/>
              </a:solidFill>
            </a:endParaRPr>
          </a:p>
          <a:p>
            <a:pPr marL="440160" indent="-440160" defTabSz="429768">
              <a:spcBef>
                <a:spcPts val="0"/>
              </a:spcBef>
              <a:buBlip>
                <a:blip r:embed="rId2"/>
              </a:buBlip>
              <a:defRPr sz="3559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>
                <a:solidFill>
                  <a:srgbClr val="000000"/>
                </a:solidFill>
              </a:rPr>
              <a:t>1501-1502，帕多瓦大学学习</a:t>
            </a:r>
            <a:r>
              <a:rPr dirty="0">
                <a:solidFill>
                  <a:srgbClr val="FF2600"/>
                </a:solidFill>
              </a:rPr>
              <a:t>医学</a:t>
            </a:r>
            <a:endParaRPr sz="1128" dirty="0">
              <a:solidFill>
                <a:srgbClr val="000000"/>
              </a:solidFill>
            </a:endParaRPr>
          </a:p>
          <a:p>
            <a:pPr marL="440160" indent="-440160" defTabSz="429768">
              <a:spcBef>
                <a:spcPts val="0"/>
              </a:spcBef>
              <a:buBlip>
                <a:blip r:embed="rId2"/>
              </a:buBlip>
              <a:defRPr sz="3559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/>
              <a:t>1503，获得费拉拉大学</a:t>
            </a:r>
            <a:r>
              <a:rPr dirty="0">
                <a:solidFill>
                  <a:srgbClr val="FF2600"/>
                </a:solidFill>
              </a:rPr>
              <a:t>教会法博士</a:t>
            </a:r>
            <a:r>
              <a:rPr dirty="0"/>
              <a:t>学位</a:t>
            </a:r>
            <a:endParaRPr sz="1128" dirty="0"/>
          </a:p>
          <a:p>
            <a:pPr marL="440160" indent="-440160" defTabSz="429768">
              <a:spcBef>
                <a:spcPts val="0"/>
              </a:spcBef>
              <a:buBlip>
                <a:blip r:embed="rId2"/>
              </a:buBlip>
              <a:defRPr sz="3559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>
                <a:solidFill>
                  <a:srgbClr val="000000"/>
                </a:solidFill>
              </a:rPr>
              <a:t>1503-1510，爱尔姆兰主教（舅舅）的秘书和私人</a:t>
            </a:r>
            <a:r>
              <a:rPr dirty="0">
                <a:solidFill>
                  <a:srgbClr val="FF2600"/>
                </a:solidFill>
              </a:rPr>
              <a:t>医生</a:t>
            </a:r>
            <a:r>
              <a:rPr dirty="0">
                <a:solidFill>
                  <a:srgbClr val="000000"/>
                </a:solidFill>
              </a:rPr>
              <a:t>，译</a:t>
            </a:r>
            <a:r>
              <a:rPr dirty="0">
                <a:solidFill>
                  <a:srgbClr val="FF2600"/>
                </a:solidFill>
              </a:rPr>
              <a:t>古典诗</a:t>
            </a:r>
            <a:endParaRPr sz="1128" dirty="0">
              <a:solidFill>
                <a:srgbClr val="000000"/>
              </a:solidFill>
            </a:endParaRPr>
          </a:p>
          <a:p>
            <a:pPr marL="440160" indent="-440160" defTabSz="429768">
              <a:spcBef>
                <a:spcPts val="0"/>
              </a:spcBef>
              <a:buBlip>
                <a:blip r:embed="rId2"/>
              </a:buBlip>
              <a:defRPr sz="3559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>
                <a:solidFill>
                  <a:srgbClr val="000000"/>
                </a:solidFill>
              </a:rPr>
              <a:t>1510-1516，神父会行政</a:t>
            </a:r>
            <a:r>
              <a:rPr dirty="0">
                <a:solidFill>
                  <a:srgbClr val="FF2600"/>
                </a:solidFill>
              </a:rPr>
              <a:t>事务主管</a:t>
            </a:r>
            <a:endParaRPr sz="1128" dirty="0">
              <a:solidFill>
                <a:srgbClr val="000000"/>
              </a:solidFill>
            </a:endParaRPr>
          </a:p>
          <a:p>
            <a:pPr marL="440160" indent="-440160" defTabSz="429768">
              <a:spcBef>
                <a:spcPts val="0"/>
              </a:spcBef>
              <a:buBlip>
                <a:blip r:embed="rId2"/>
              </a:buBlip>
              <a:defRPr sz="3559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>
                <a:solidFill>
                  <a:srgbClr val="000000"/>
                </a:solidFill>
              </a:rPr>
              <a:t>1516，教区</a:t>
            </a:r>
            <a:r>
              <a:rPr dirty="0">
                <a:solidFill>
                  <a:srgbClr val="FF2600"/>
                </a:solidFill>
              </a:rPr>
              <a:t>经济总管</a:t>
            </a:r>
            <a:r>
              <a:rPr dirty="0">
                <a:solidFill>
                  <a:srgbClr val="000000"/>
                </a:solidFill>
              </a:rPr>
              <a:t>，负责管理神父会地产和税收</a:t>
            </a:r>
            <a:endParaRPr sz="1128" dirty="0">
              <a:solidFill>
                <a:srgbClr val="000000"/>
              </a:solidFill>
            </a:endParaRPr>
          </a:p>
          <a:p>
            <a:pPr marL="440160" indent="-440160" defTabSz="429768">
              <a:spcBef>
                <a:spcPts val="0"/>
              </a:spcBef>
              <a:buBlip>
                <a:blip r:embed="rId2"/>
              </a:buBlip>
              <a:defRPr sz="3559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>
                <a:solidFill>
                  <a:srgbClr val="000000"/>
                </a:solidFill>
              </a:rPr>
              <a:t>1519-，</a:t>
            </a:r>
            <a:r>
              <a:rPr dirty="0" err="1">
                <a:solidFill>
                  <a:srgbClr val="000000"/>
                </a:solidFill>
              </a:rPr>
              <a:t>负责教区的</a:t>
            </a:r>
            <a:r>
              <a:rPr dirty="0" err="1">
                <a:solidFill>
                  <a:srgbClr val="FF2600"/>
                </a:solidFill>
              </a:rPr>
              <a:t>外交、行政、经济事务</a:t>
            </a:r>
            <a:endParaRPr dirty="0">
              <a:solidFill>
                <a:srgbClr val="FF2600"/>
              </a:solidFill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1357283"/>
            <a:ext cx="4787900" cy="7086601"/>
          </a:xfrm>
          <a:prstGeom prst="rect">
            <a:avLst/>
          </a:prstGeom>
        </p:spPr>
      </p:pic>
      <p:sp>
        <p:nvSpPr>
          <p:cNvPr id="206" name="业余研究天文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业余研究天文学</a:t>
            </a:r>
          </a:p>
        </p:txBody>
      </p:sp>
      <p:sp>
        <p:nvSpPr>
          <p:cNvPr id="207" name="在大教堂的这个角楼上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337698" cy="2933700"/>
          </a:xfrm>
          <a:prstGeom prst="rect">
            <a:avLst/>
          </a:prstGeom>
        </p:spPr>
        <p:txBody>
          <a:bodyPr/>
          <a:lstStyle/>
          <a:p>
            <a:pPr defTabSz="457200">
              <a:defRPr sz="3866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在大教堂的这个角楼上</a:t>
            </a:r>
          </a:p>
          <a:p>
            <a:pPr defTabSz="457200">
              <a:defRPr sz="3866">
                <a:solidFill>
                  <a:srgbClr val="625B48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哥白尼曾经自费搭了一个天文观测台</a:t>
            </a:r>
          </a:p>
        </p:txBody>
      </p:sp>
      <p:pic>
        <p:nvPicPr>
          <p:cNvPr id="208" name="图像" descr="图像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915" y="0"/>
            <a:ext cx="65024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哥白尼革命：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90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哥白尼革命：</a:t>
            </a:r>
          </a:p>
          <a:p>
            <a:pPr>
              <a:defRPr sz="90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从地心说到日心说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天体运行论.jpg" descr="天体运行论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16" y="1383727"/>
            <a:ext cx="4984171" cy="6986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天球运行论.jpg" descr="天球运行论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33" y="644059"/>
            <a:ext cx="6096001" cy="881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007" y="1370625"/>
            <a:ext cx="9969501" cy="5257801"/>
          </a:xfrm>
          <a:prstGeom prst="rect">
            <a:avLst/>
          </a:prstGeom>
        </p:spPr>
      </p:pic>
      <p:sp>
        <p:nvSpPr>
          <p:cNvPr id="216" name="连按此项以编辑"/>
          <p:cNvSpPr txBox="1">
            <a:spLocks noGrp="1"/>
          </p:cNvSpPr>
          <p:nvPr>
            <p:ph type="title"/>
          </p:nvPr>
        </p:nvSpPr>
        <p:spPr>
          <a:xfrm>
            <a:off x="1270000" y="6680200"/>
            <a:ext cx="10464800" cy="174979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STZhongsong"/>
                <a:ea typeface="STZhongsong"/>
                <a:cs typeface="STZhongsong"/>
                <a:sym typeface="STZhongsong"/>
              </a:defRPr>
            </a:pPr>
            <a:endParaRPr/>
          </a:p>
        </p:txBody>
      </p:sp>
      <p:sp>
        <p:nvSpPr>
          <p:cNvPr id="217" name="连按此项以编辑"/>
          <p:cNvSpPr txBox="1">
            <a:spLocks noGrp="1"/>
          </p:cNvSpPr>
          <p:nvPr>
            <p:ph type="body" sz="quarter" idx="1"/>
          </p:nvPr>
        </p:nvSpPr>
        <p:spPr>
          <a:xfrm>
            <a:off x="1270000" y="8481769"/>
            <a:ext cx="10464800" cy="81463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90727">
              <a:defRPr sz="4703">
                <a:latin typeface="华文楷体"/>
                <a:ea typeface="华文楷体"/>
                <a:cs typeface="华文楷体"/>
                <a:sym typeface="华文楷体"/>
              </a:defRPr>
            </a:pPr>
            <a:endParaRPr/>
          </a:p>
        </p:txBody>
      </p:sp>
      <p:pic>
        <p:nvPicPr>
          <p:cNvPr id="218" name="地心体系示意图.jpg" descr="地心体系示意图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758" y="1304758"/>
            <a:ext cx="6765362" cy="676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日心说示意图.jpg" descr="日心说示意图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099" y="1359117"/>
            <a:ext cx="6112997" cy="6656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哥白尼革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哥白尼革命</a:t>
            </a:r>
          </a:p>
        </p:txBody>
      </p:sp>
      <p:sp>
        <p:nvSpPr>
          <p:cNvPr id="222" name="太阳为宇宙的中心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0" indent="-381000">
              <a:buBlip>
                <a:blip r:embed="rId2"/>
              </a:buBlip>
              <a:defRPr sz="56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太阳为宇宙的中心</a:t>
            </a:r>
          </a:p>
          <a:p>
            <a:pPr marL="381000" indent="-381000">
              <a:buBlip>
                <a:blip r:embed="rId2"/>
              </a:buBlip>
              <a:defRPr sz="56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地球周日自转</a:t>
            </a:r>
          </a:p>
          <a:p>
            <a:pPr marL="381000" indent="-381000">
              <a:buBlip>
                <a:blip r:embed="rId2"/>
              </a:buBlip>
              <a:defRPr sz="56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地球绕太阳周年转动</a:t>
            </a:r>
          </a:p>
          <a:p>
            <a:pPr marL="381000" indent="-381000">
              <a:buBlip>
                <a:blip r:embed="rId2"/>
              </a:buBlip>
              <a:defRPr sz="56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月球绕地球转动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为什么要转换宇宙中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为什么要转换宇宙中心</a:t>
            </a:r>
          </a:p>
        </p:txBody>
      </p:sp>
      <p:sp>
        <p:nvSpPr>
          <p:cNvPr id="225" name="误解：日心说可以更好的解释观测证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999" indent="-380999">
              <a:buBlip>
                <a:blip r:embed="rId2"/>
              </a:buBlip>
              <a:defRPr sz="46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误解：日心说可以更好的解释观测证据</a:t>
            </a:r>
          </a:p>
          <a:p>
            <a:pPr marL="380999" indent="-380999">
              <a:buBlip>
                <a:blip r:embed="rId2"/>
              </a:buBlip>
              <a:defRPr sz="46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事实：</a:t>
            </a:r>
          </a:p>
          <a:p>
            <a:pPr marL="850900" lvl="1" indent="-381000">
              <a:buBlip>
                <a:blip r:embed="rId2"/>
              </a:buBlip>
              <a:defRPr sz="39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哥白尼并不拥有比托勒密更精密的观测数据</a:t>
            </a:r>
          </a:p>
          <a:p>
            <a:pPr marL="850900" lvl="1" indent="-381000">
              <a:buBlip>
                <a:blip r:embed="rId2"/>
              </a:buBlip>
              <a:defRPr sz="39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地心说可以与日心说同样好的解释观测证据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为什么要转换宇宙中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为什么要转换宇宙中心</a:t>
            </a:r>
          </a:p>
        </p:txBody>
      </p:sp>
      <p:sp>
        <p:nvSpPr>
          <p:cNvPr id="228" name="1、托勒密体系不够融贯协调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43305">
              <a:spcBef>
                <a:spcPts val="2700"/>
              </a:spcBef>
              <a:buSzTx/>
              <a:buNone/>
              <a:defRPr sz="446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1、托勒密体系不够融贯协调</a:t>
            </a:r>
          </a:p>
          <a:p>
            <a:pPr marL="874013" lvl="1" indent="-437006" defTabSz="543305">
              <a:spcBef>
                <a:spcPts val="2700"/>
              </a:spcBef>
              <a:buBlip>
                <a:blip r:embed="rId2"/>
              </a:buBlip>
              <a:defRPr sz="353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“在确定日月和其他五颗行星的运动时，他们</a:t>
            </a:r>
            <a:r>
              <a:rPr>
                <a:solidFill>
                  <a:srgbClr val="FF2600"/>
                </a:solidFill>
              </a:rPr>
              <a:t>没有使用相同的</a:t>
            </a:r>
            <a:r>
              <a:t>原理、假设和对视运转和视运动的解释。”（《天球运行论》原序）</a:t>
            </a:r>
          </a:p>
          <a:p>
            <a:pPr marL="874013" lvl="1" indent="-437006" defTabSz="543305">
              <a:spcBef>
                <a:spcPts val="2700"/>
              </a:spcBef>
              <a:buBlip>
                <a:blip r:embed="rId2"/>
              </a:buBlip>
              <a:defRPr sz="353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“他们的做法就像这样一位画家:他从各个地方临摹了手、脚、头和其他部位，尽管都可能画得相 当好，但却不能 绘一个人，因为这些片段彼此完全不协调，把它们拼凑在一起所组成的不是一个人，而是一个怪物。”（原序）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本讲要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本讲要目</a:t>
            </a:r>
          </a:p>
        </p:txBody>
      </p:sp>
      <p:sp>
        <p:nvSpPr>
          <p:cNvPr id="145" name="科学革命（1500-1700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科学革命（1500-1700）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哥白尼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第谷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开普勒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伽利略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为什么要转换宇宙中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为什么要转换宇宙中心</a:t>
            </a:r>
          </a:p>
        </p:txBody>
      </p:sp>
      <p:sp>
        <p:nvSpPr>
          <p:cNvPr id="231" name="2、托勒密体系不够希腊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8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2、托勒密体系不够希腊</a:t>
            </a:r>
          </a:p>
          <a:p>
            <a:pPr lvl="1"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“他们引入的许多想法明显</a:t>
            </a:r>
            <a:r>
              <a:rPr>
                <a:solidFill>
                  <a:srgbClr val="FF2600"/>
                </a:solidFill>
              </a:rPr>
              <a:t>违背了均匀运动的第一原则</a:t>
            </a:r>
            <a:r>
              <a:t>”（原序）</a:t>
            </a:r>
          </a:p>
          <a:p>
            <a:pPr lvl="1"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“他们也无法由偏心圆得出或推导出最重要的一点，即</a:t>
            </a:r>
            <a:r>
              <a:rPr>
                <a:solidFill>
                  <a:srgbClr val="FF2600"/>
                </a:solidFill>
              </a:rPr>
              <a:t>宇宙的结构及其各个部分的真正对称性</a:t>
            </a:r>
            <a:r>
              <a:t>。”（原序）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为什么要转换宇宙中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为什么要转换宇宙中心</a:t>
            </a:r>
          </a:p>
        </p:txBody>
      </p:sp>
      <p:sp>
        <p:nvSpPr>
          <p:cNvPr id="234" name="3、托勒密体系不能唯一地给出宇宙体系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6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3、托勒密体系不能唯一地给出宇宙体系</a:t>
            </a:r>
          </a:p>
          <a:p>
            <a:pPr marL="850900" lvl="1" indent="-381000">
              <a:buBlip>
                <a:blip r:embed="rId2"/>
              </a:buBlip>
              <a:defRPr sz="34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“如果把其他行星的运动同地球的轨道运行联系在一起，并且针对每颗行星的运转来计算，那么不仅可以得出各种观测现象，而且所有行星及其天球的大小与次序都可以得出来，</a:t>
            </a:r>
            <a:r>
              <a:rPr>
                <a:solidFill>
                  <a:srgbClr val="FF2600"/>
                </a:solidFill>
              </a:rPr>
              <a:t>天本身是如此紧密地联系在一起，以至于改变它的任何一部分都会在其余部分和整个宇宙中引起混乱</a:t>
            </a:r>
            <a:r>
              <a:t>。”（原序）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小结与追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小结与追问</a:t>
            </a:r>
          </a:p>
        </p:txBody>
      </p:sp>
      <p:sp>
        <p:nvSpPr>
          <p:cNvPr id="237" name="小结：哥白尼革命的目标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900" indent="-469900">
              <a:buBlip>
                <a:blip r:embed="rId2"/>
              </a:buBlip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小结：哥白尼革命的目标</a:t>
            </a:r>
          </a:p>
          <a:p>
            <a:pPr lvl="1">
              <a:buBlip>
                <a:blip r:embed="rId2"/>
              </a:buBlip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回到正宗的希腊天文学精神</a:t>
            </a:r>
          </a:p>
          <a:p>
            <a:pPr marL="469900" indent="-469900">
              <a:buBlip>
                <a:blip r:embed="rId2"/>
              </a:buBlip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追问：</a:t>
            </a:r>
          </a:p>
          <a:p>
            <a:pPr lvl="1">
              <a:buBlip>
                <a:blip r:embed="rId2"/>
              </a:buBlip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什么是正宗的希腊天文学精神？</a:t>
            </a:r>
          </a:p>
          <a:p>
            <a:pPr lvl="1">
              <a:buBlip>
                <a:blip r:embed="rId2"/>
              </a:buBlip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托勒密在哪些方面违背了这种精神？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希腊宇宙学（cosmology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6768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希腊宇宙学（cosmology）</a:t>
            </a:r>
          </a:p>
        </p:txBody>
      </p:sp>
      <p:sp>
        <p:nvSpPr>
          <p:cNvPr id="240" name="Cosmos(-chao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900" indent="-469900">
              <a:buBlip>
                <a:blip r:embed="rId2"/>
              </a:buBlip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Cosmos(-chaos)</a:t>
            </a:r>
          </a:p>
          <a:p>
            <a:pPr lvl="1">
              <a:buBlip>
                <a:blip r:embed="rId2"/>
              </a:buBlip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有限finite、秩序order、和谐harmony</a:t>
            </a:r>
          </a:p>
          <a:p>
            <a:pPr lvl="1">
              <a:buBlip>
                <a:blip r:embed="rId2"/>
              </a:buBlip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宇宙(cosmos)=(perfect)完美/完善/完满</a:t>
            </a:r>
          </a:p>
          <a:p>
            <a:pPr lvl="1">
              <a:buBlip>
                <a:blip r:embed="rId2"/>
              </a:buBlip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宇宙是球形的，天球层层相套</a:t>
            </a:r>
          </a:p>
          <a:p>
            <a:pPr lvl="1">
              <a:buBlip>
                <a:blip r:embed="rId2"/>
              </a:buBlip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天球做匀速圆周运动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北极星空的周日旋转.jpg" descr="北极星空的周日旋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766"/>
            <a:ext cx="13004800" cy="8612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北极星空的周日旋转.jpg" descr="北极星空的周日旋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697766"/>
            <a:ext cx="13004800" cy="8612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图像" descr="图像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05" y="116171"/>
            <a:ext cx="12062202" cy="9341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地心体系示意图.jpg" descr="地心体系示意图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7561" y="0"/>
            <a:ext cx="10709678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行星问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行星问题</a:t>
            </a:r>
          </a:p>
        </p:txBody>
      </p:sp>
      <p:sp>
        <p:nvSpPr>
          <p:cNvPr id="250" name="希腊天文学即行星方位天文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999" indent="-380999">
              <a:buBlip>
                <a:blip r:embed="rId2"/>
              </a:buBlip>
              <a:defRPr sz="5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希腊天文学即行星方位天文学</a:t>
            </a:r>
          </a:p>
          <a:p>
            <a:pPr lvl="1">
              <a:buBlip>
                <a:blip r:embed="rId2"/>
              </a:buBlip>
              <a:defRPr sz="4900">
                <a:solidFill>
                  <a:srgbClr val="FF26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行星成为问题：拯救现象</a:t>
            </a:r>
          </a:p>
          <a:p>
            <a:pPr lvl="1">
              <a:buBlip>
                <a:blip r:embed="rId2"/>
              </a:buBlip>
              <a:defRPr sz="49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欧多克斯同心球模型</a:t>
            </a:r>
          </a:p>
          <a:p>
            <a:pPr lvl="1">
              <a:buBlip>
                <a:blip r:embed="rId2"/>
              </a:buBlip>
              <a:defRPr sz="49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托勒密的本轮-均轮模型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图像" descr="图像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07" y="547232"/>
            <a:ext cx="13030201" cy="869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1357283"/>
            <a:ext cx="4787900" cy="7086601"/>
          </a:xfrm>
          <a:prstGeom prst="rect">
            <a:avLst/>
          </a:prstGeom>
        </p:spPr>
      </p:pic>
      <p:sp>
        <p:nvSpPr>
          <p:cNvPr id="255" name="欧多克斯的同心球方案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4939172" cy="4038600"/>
          </a:xfrm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欧多克斯的同心球方案</a:t>
            </a:r>
          </a:p>
        </p:txBody>
      </p:sp>
      <p:sp>
        <p:nvSpPr>
          <p:cNvPr id="256" name="Eudoxus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spcBef>
                <a:spcPts val="3000"/>
              </a:spcBef>
              <a:defRPr sz="45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Eudoxus</a:t>
            </a:r>
          </a:p>
          <a:p>
            <a:pPr lvl="1">
              <a:spcBef>
                <a:spcPts val="3000"/>
              </a:spcBef>
              <a:defRPr sz="45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c.390BC-c.337BC</a:t>
            </a:r>
          </a:p>
        </p:txBody>
      </p:sp>
      <p:pic>
        <p:nvPicPr>
          <p:cNvPr id="257" name="Eud_Hipp.gif" descr="Eud_Hipp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61929" y="97567"/>
            <a:ext cx="6948853" cy="9558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截屏2021-10-20 10.52.35.png" descr="截屏2021-10-20 10.52.35.pn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640" y="208795"/>
            <a:ext cx="6295702" cy="9336010"/>
          </a:xfrm>
          <a:prstGeom prst="rect">
            <a:avLst/>
          </a:prstGeom>
        </p:spPr>
      </p:pic>
      <p:sp>
        <p:nvSpPr>
          <p:cNvPr id="148" name="推荐阅读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推荐阅读</a:t>
            </a:r>
          </a:p>
        </p:txBody>
      </p:sp>
      <p:sp>
        <p:nvSpPr>
          <p:cNvPr id="149" name="库恩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库恩</a:t>
            </a:r>
          </a:p>
          <a:p>
            <a:pPr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《哥白尼革命——西方思想发展中的行星天文学》</a:t>
            </a:r>
          </a:p>
          <a:p>
            <a:pPr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吴国盛等译</a:t>
            </a:r>
          </a:p>
          <a:p>
            <a:pPr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北京大学出版社2020年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图像" descr="图像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85" y="1735843"/>
            <a:ext cx="6684093" cy="666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图像" descr="图像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494" y="2044074"/>
            <a:ext cx="6245266" cy="6048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1357283"/>
            <a:ext cx="4787900" cy="7086601"/>
          </a:xfrm>
          <a:prstGeom prst="rect">
            <a:avLst/>
          </a:prstGeom>
        </p:spPr>
      </p:pic>
      <p:sp>
        <p:nvSpPr>
          <p:cNvPr id="263" name="本轮均轮方案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4625816" cy="4038600"/>
          </a:xfrm>
          <a:prstGeom prst="rect">
            <a:avLst/>
          </a:prstGeom>
        </p:spPr>
        <p:txBody>
          <a:bodyPr/>
          <a:lstStyle>
            <a:lvl1pPr>
              <a:defRPr sz="58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本轮均轮方案</a:t>
            </a:r>
          </a:p>
        </p:txBody>
      </p:sp>
      <p:sp>
        <p:nvSpPr>
          <p:cNvPr id="264" name="Ptolemy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4625816" cy="2933700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3000"/>
              </a:spcBef>
              <a:defRPr sz="52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Ptolemy</a:t>
            </a:r>
          </a:p>
          <a:p>
            <a:pPr lvl="1">
              <a:spcBef>
                <a:spcPts val="3000"/>
              </a:spcBef>
              <a:defRPr sz="52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c.AD100-c.170</a:t>
            </a:r>
          </a:p>
        </p:txBody>
      </p:sp>
      <p:pic>
        <p:nvPicPr>
          <p:cNvPr id="265" name="ptolemy.gif" descr="ptolemy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06031" y="63141"/>
            <a:ext cx="7220490" cy="9627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连按此项以编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8" name="托勒密偏心均速点.gif" descr="托勒密偏心均速点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70" y="25385"/>
            <a:ext cx="9168860" cy="9398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托勒密体系的优缺点"/>
          <p:cNvSpPr txBox="1">
            <a:spLocks noGrp="1"/>
          </p:cNvSpPr>
          <p:nvPr>
            <p:ph type="title"/>
          </p:nvPr>
        </p:nvSpPr>
        <p:spPr>
          <a:xfrm>
            <a:off x="1270000" y="749300"/>
            <a:ext cx="10464800" cy="2108200"/>
          </a:xfrm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托勒密体系的优缺点</a:t>
            </a:r>
          </a:p>
        </p:txBody>
      </p:sp>
      <p:sp>
        <p:nvSpPr>
          <p:cNvPr id="271" name="优点：拯救现象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56460" indent="-556460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50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优点：拯救现象</a:t>
            </a:r>
          </a:p>
          <a:p>
            <a:pPr marL="556460" indent="-556460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50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地球并不处在宇宙的几何中心</a:t>
            </a:r>
          </a:p>
          <a:p>
            <a:pPr marL="1026360" lvl="1" indent="-556460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地心说实为地静说</a:t>
            </a:r>
          </a:p>
          <a:p>
            <a:pPr marL="556460" indent="-556460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50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也不处在本轮中心的匀速运动中心</a:t>
            </a:r>
          </a:p>
          <a:p>
            <a:pPr marL="1026360" lvl="1" indent="-556460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破坏了</a:t>
            </a:r>
            <a:r>
              <a:rPr>
                <a:solidFill>
                  <a:srgbClr val="FF2600"/>
                </a:solidFill>
              </a:rPr>
              <a:t>天球匀速圆周运动</a:t>
            </a:r>
            <a:r>
              <a:t>的基本原理</a:t>
            </a:r>
          </a:p>
          <a:p>
            <a:pPr marL="1026360" lvl="1" indent="-556460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00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哥白尼最讨厌的是Equant(偏心匀速点）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哥白尼的地动说"/>
          <p:cNvSpPr txBox="1">
            <a:spLocks noGrp="1"/>
          </p:cNvSpPr>
          <p:nvPr>
            <p:ph type="title"/>
          </p:nvPr>
        </p:nvSpPr>
        <p:spPr>
          <a:xfrm>
            <a:off x="1270000" y="749300"/>
            <a:ext cx="10464800" cy="2108200"/>
          </a:xfrm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哥白尼的地动说</a:t>
            </a:r>
          </a:p>
        </p:txBody>
      </p:sp>
      <p:sp>
        <p:nvSpPr>
          <p:cNvPr id="274" name="地球的三重运动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6460" indent="-556460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90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地球的三重运动</a:t>
            </a:r>
          </a:p>
          <a:p>
            <a:pPr marL="1026360" lvl="1" indent="-556460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90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周日自转</a:t>
            </a:r>
          </a:p>
          <a:p>
            <a:pPr marL="1026360" lvl="1" indent="-556460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90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周年公转</a:t>
            </a:r>
          </a:p>
          <a:p>
            <a:pPr marL="1026360" lvl="1" indent="-556460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90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周年轴转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86" y="-21670"/>
            <a:ext cx="12606628" cy="9796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天体运行论.jpg" descr="天体运行论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16" y="1383727"/>
            <a:ext cx="4984171" cy="6986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天球运行论.jpg" descr="天球运行论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33" y="644059"/>
            <a:ext cx="6096001" cy="881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哥白尼体系的优势"/>
          <p:cNvSpPr txBox="1">
            <a:spLocks noGrp="1"/>
          </p:cNvSpPr>
          <p:nvPr>
            <p:ph type="title"/>
          </p:nvPr>
        </p:nvSpPr>
        <p:spPr>
          <a:xfrm>
            <a:off x="1270000" y="749300"/>
            <a:ext cx="10464800" cy="2108200"/>
          </a:xfrm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哥白尼体系的优势</a:t>
            </a:r>
          </a:p>
        </p:txBody>
      </p:sp>
      <p:sp>
        <p:nvSpPr>
          <p:cNvPr id="282" name="行星的留、逆行均是由于地球与行星之间的相对运动所引起…"/>
          <p:cNvSpPr txBox="1">
            <a:spLocks noGrp="1"/>
          </p:cNvSpPr>
          <p:nvPr>
            <p:ph type="body" idx="1"/>
          </p:nvPr>
        </p:nvSpPr>
        <p:spPr>
          <a:xfrm>
            <a:off x="1270000" y="2832100"/>
            <a:ext cx="10464800" cy="5842000"/>
          </a:xfrm>
          <a:prstGeom prst="rect">
            <a:avLst/>
          </a:prstGeom>
        </p:spPr>
        <p:txBody>
          <a:bodyPr/>
          <a:lstStyle/>
          <a:p>
            <a:pPr marL="858135" indent="-451227" defTabSz="406908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539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行星的留、逆行均是由于地球与行星之间的相对运动所引起</a:t>
            </a:r>
          </a:p>
          <a:p>
            <a:pPr marL="1276346" lvl="1" indent="-451227" defTabSz="406908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91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解释了为何逆行只发生在行星最亮的时候</a:t>
            </a:r>
          </a:p>
          <a:p>
            <a:pPr marL="1276346" lvl="1" indent="-451227" defTabSz="406908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91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解释了水星和金星为什么总是不离开太阳（最大距分别为28度和48度）</a:t>
            </a:r>
          </a:p>
          <a:p>
            <a:pPr marL="858135" indent="-451227" defTabSz="406908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4539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给出了诸行星确定的排列顺序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9050"/>
            <a:ext cx="13004800" cy="9715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哥白尼的保守和不足之处"/>
          <p:cNvSpPr txBox="1">
            <a:spLocks noGrp="1"/>
          </p:cNvSpPr>
          <p:nvPr>
            <p:ph type="title"/>
          </p:nvPr>
        </p:nvSpPr>
        <p:spPr>
          <a:xfrm>
            <a:off x="1270000" y="762000"/>
            <a:ext cx="10464800" cy="2108200"/>
          </a:xfrm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哥白尼的保守和不足之处</a:t>
            </a:r>
          </a:p>
        </p:txBody>
      </p:sp>
      <p:sp>
        <p:nvSpPr>
          <p:cNvPr id="287" name="很少利用新的观测数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很少利用新的观测数据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保留了天球体系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保留了正圆运动，因此也保留了本轮－均轮体系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保留了偏心圆装置，太阳实际上并不在宇宙的中心。日心说只是日静说。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整体上并不比托勒密体系更精确、更简单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科学革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科学革命</a:t>
            </a:r>
          </a:p>
        </p:txBody>
      </p:sp>
      <p:sp>
        <p:nvSpPr>
          <p:cNvPr id="152" name="科学革命（The Scientific Revolution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58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科学革命（The Scientific Revolution）</a:t>
            </a:r>
          </a:p>
          <a:p>
            <a:pPr marL="844669" lvl="1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58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16、17世纪在欧洲发生的思想巨变</a:t>
            </a:r>
          </a:p>
          <a:p>
            <a:pPr marL="844669" lvl="1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58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人们的世界观和获取自然知识的方式发生了根本的变化</a:t>
            </a:r>
            <a:endParaRPr sz="1128"/>
          </a:p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58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自古希腊以来人类思想所完成或经受的一场最为意义深远的革命。——柯瓦雷（1943）</a:t>
            </a:r>
            <a:endParaRPr sz="1128"/>
          </a:p>
          <a:p>
            <a:pPr marL="402963" indent="-402963" defTabSz="429768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58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科学革命使基督教兴起以来的一切事物相形见绌，使文艺复兴和宗教改革降格到纯粹的插曲之列……它是现代世界和现代精神的真正起源。——巴特菲尔特（1949）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哥白尼体系的科学困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哥白尼体系的科学困难</a:t>
            </a:r>
          </a:p>
        </p:txBody>
      </p:sp>
      <p:sp>
        <p:nvSpPr>
          <p:cNvPr id="290" name="恒星视差问题：为什么看不到地球公转所必然带来的恒星周年视差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恒星视差问题：为什么看不到地球公转所必然带来的恒星周年视差？</a:t>
            </a:r>
          </a:p>
          <a:p>
            <a:pPr marL="850900" lvl="1" indent="-381000">
              <a:buBlip>
                <a:blip r:embed="rId2"/>
              </a:buBlip>
              <a:defRPr sz="34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哥白尼假定恒星离我们很远，比原来的大20倍（托勒密体系2万个地球半径，哥白尼40万个地球半径）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地球运动问题：飞鸟、浮云为何没有被抛开？</a:t>
            </a:r>
          </a:p>
          <a:p>
            <a:pPr lvl="1">
              <a:buBlip>
                <a:blip r:embed="rId2"/>
              </a:buBlip>
              <a:defRPr sz="34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哥白尼含糊地说飞鸟浮云都跟着地球一起走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哥白尼面临的非科学挑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哥白尼面临的非科学挑战</a:t>
            </a:r>
          </a:p>
        </p:txBody>
      </p:sp>
      <p:sp>
        <p:nvSpPr>
          <p:cNvPr id="293" name="天主教没有表态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天主教没有表态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新教徒狂热反对（回到圣经的字面意思）</a:t>
            </a:r>
          </a:p>
          <a:p>
            <a:pPr marL="850900" lvl="1" indent="-381000">
              <a:buBlip>
                <a:blip r:embed="rId2"/>
              </a:buBlip>
              <a:defRPr sz="3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奥西安德的匿名前言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传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传播</a:t>
            </a:r>
          </a:p>
        </p:txBody>
      </p:sp>
      <p:sp>
        <p:nvSpPr>
          <p:cNvPr id="296" name="印刷术有助于哥白尼学说的传播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印刷术有助于哥白尼学说的传播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1551年，莱茵霍尔德编制《普鲁士星表》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1582年，照此星表制订格里高里新历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1610年，哥白尼学说被指为异端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1616年，《天球运行论》列为禁书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1600年，布鲁诺被烧死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第谷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0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第谷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第谷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第谷</a:t>
            </a:r>
          </a:p>
        </p:txBody>
      </p:sp>
      <p:sp>
        <p:nvSpPr>
          <p:cNvPr id="301" name="第谷·布拉赫（Tycho Brahe, 1546－1601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第谷·布拉赫（Tycho Brahe, 1546－1601）</a:t>
            </a:r>
          </a:p>
          <a:p>
            <a:pPr lvl="1"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贵族出身，脾气傲慢</a:t>
            </a:r>
          </a:p>
          <a:p>
            <a:pPr lvl="1"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天才的天文观测家</a:t>
            </a:r>
          </a:p>
          <a:p>
            <a:pPr lvl="1"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新派占星家和炼金家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德皇鲁道夫二世的宫廷数学家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图像" descr="图像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15" y="230664"/>
            <a:ext cx="6270113" cy="9292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图像" descr="图像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283" y="182829"/>
            <a:ext cx="6270112" cy="9387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G_8681.JPG" descr="IMG_8681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第谷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第谷</a:t>
            </a:r>
          </a:p>
        </p:txBody>
      </p:sp>
      <p:sp>
        <p:nvSpPr>
          <p:cNvPr id="309" name="1563年开始进行天文观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1563年开始进行天文观测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1572年11月1日发现新星（Nova）是恒星而非行星，打破了天上不变的教条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1577年观测彗星，证明比月亮遥远，打破了水晶天球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第谷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第谷</a:t>
            </a:r>
          </a:p>
        </p:txBody>
      </p:sp>
      <p:sp>
        <p:nvSpPr>
          <p:cNvPr id="312" name="1588年，提出第谷体系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7006" indent="-437006" defTabSz="543305">
              <a:spcBef>
                <a:spcPts val="2700"/>
              </a:spcBef>
              <a:buBlip>
                <a:blip r:embed="rId2"/>
              </a:buBlip>
              <a:defRPr sz="353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1588年，提出第谷体系</a:t>
            </a:r>
          </a:p>
          <a:p>
            <a:pPr marL="791337" lvl="1" indent="-354329" defTabSz="543305">
              <a:spcBef>
                <a:spcPts val="2700"/>
              </a:spcBef>
              <a:buBlip>
                <a:blip r:embed="rId2"/>
              </a:buBlip>
              <a:defRPr sz="3255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地球处于宇宙中心，月亮和太阳绕地球转动</a:t>
            </a:r>
          </a:p>
          <a:p>
            <a:pPr marL="791337" lvl="1" indent="-354329" defTabSz="543305">
              <a:spcBef>
                <a:spcPts val="2700"/>
              </a:spcBef>
              <a:buBlip>
                <a:blip r:embed="rId2"/>
              </a:buBlip>
              <a:defRPr sz="3255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五大行星绕太阳转动</a:t>
            </a:r>
          </a:p>
          <a:p>
            <a:pPr marL="791337" lvl="1" indent="-354329" defTabSz="543305">
              <a:spcBef>
                <a:spcPts val="2700"/>
              </a:spcBef>
              <a:buBlip>
                <a:blip r:embed="rId2"/>
              </a:buBlip>
              <a:defRPr sz="3255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不用考虑恒星视差</a:t>
            </a:r>
          </a:p>
          <a:p>
            <a:pPr marL="791337" lvl="1" indent="-354329" defTabSz="543305">
              <a:spcBef>
                <a:spcPts val="2700"/>
              </a:spcBef>
              <a:buBlip>
                <a:blip r:embed="rId2"/>
              </a:buBlip>
              <a:defRPr sz="3255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不用考虑运动问题</a:t>
            </a:r>
          </a:p>
          <a:p>
            <a:pPr marL="791337" lvl="1" indent="-354329" defTabSz="543305">
              <a:spcBef>
                <a:spcPts val="2700"/>
              </a:spcBef>
              <a:buBlip>
                <a:blip r:embed="rId2"/>
              </a:buBlip>
              <a:defRPr sz="3255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与哥白尼体系在数学上完全等价</a:t>
            </a:r>
          </a:p>
          <a:p>
            <a:pPr marL="791337" lvl="1" indent="-354329" defTabSz="543305">
              <a:spcBef>
                <a:spcPts val="2700"/>
              </a:spcBef>
              <a:buBlip>
                <a:blip r:embed="rId2"/>
              </a:buBlip>
              <a:defRPr sz="3255">
                <a:solidFill>
                  <a:srgbClr val="FF26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天球被打碎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图像" descr="图像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327" y="-47784"/>
            <a:ext cx="9931495" cy="980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科学革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科学革命</a:t>
            </a:r>
          </a:p>
        </p:txBody>
      </p:sp>
      <p:sp>
        <p:nvSpPr>
          <p:cNvPr id="155" name="科学革命的三大传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66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科学革命的三大传统</a:t>
            </a:r>
          </a:p>
          <a:p>
            <a:pPr marL="898584" lvl="1" indent="-428684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66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数学传统</a:t>
            </a:r>
          </a:p>
          <a:p>
            <a:pPr marL="1368484" lvl="2" indent="-428684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666">
                <a:solidFill>
                  <a:srgbClr val="FF26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哥白尼革命（天文学革命）</a:t>
            </a:r>
          </a:p>
          <a:p>
            <a:pPr marL="1368484" lvl="2" indent="-428684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666">
                <a:solidFill>
                  <a:srgbClr val="FF26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新物理学的诞生（物理学革命）</a:t>
            </a:r>
          </a:p>
          <a:p>
            <a:pPr marL="898584" lvl="1" indent="-428684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666">
                <a:solidFill>
                  <a:srgbClr val="FF26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实验传统</a:t>
            </a:r>
          </a:p>
          <a:p>
            <a:pPr marL="898584" lvl="1" indent="-428684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666">
                <a:solidFill>
                  <a:srgbClr val="FF26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自然志传统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第谷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第谷</a:t>
            </a:r>
          </a:p>
        </p:txBody>
      </p:sp>
      <p:sp>
        <p:nvSpPr>
          <p:cNvPr id="317" name="1600年收开普勒为徒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1600年收开普勒为徒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1601年10月24日去世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图像" descr="图像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80" y="-29538"/>
            <a:ext cx="11824113" cy="9733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开普勒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0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开普勒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1357283"/>
            <a:ext cx="4787900" cy="7086601"/>
          </a:xfrm>
          <a:prstGeom prst="rect">
            <a:avLst/>
          </a:prstGeom>
        </p:spPr>
      </p:pic>
      <p:sp>
        <p:nvSpPr>
          <p:cNvPr id="324" name="开普勒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STZhongsong"/>
                <a:ea typeface="STZhongsong"/>
                <a:cs typeface="STZhongsong"/>
                <a:sym typeface="STZhongsong"/>
              </a:defRPr>
            </a:pPr>
            <a:r>
              <a:t>开普勒</a:t>
            </a:r>
          </a:p>
          <a:p>
            <a:pPr>
              <a:defRPr sz="50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Johannes Kepler</a:t>
            </a:r>
          </a:p>
          <a:p>
            <a:pPr>
              <a:defRPr sz="5000">
                <a:latin typeface="STZhongsong"/>
                <a:ea typeface="STZhongsong"/>
                <a:cs typeface="STZhongsong"/>
                <a:sym typeface="STZhongsong"/>
              </a:defRPr>
            </a:pPr>
            <a:r>
              <a:t>1571-1630</a:t>
            </a:r>
          </a:p>
        </p:txBody>
      </p:sp>
      <p:sp>
        <p:nvSpPr>
          <p:cNvPr id="325" name="狂热的毕达哥拉斯主义－柏拉图主义者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39470" indent="-339470" algn="l" defTabSz="452627">
              <a:defRPr sz="3762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狂热的毕达哥拉斯主义－柏拉图主义者</a:t>
            </a:r>
          </a:p>
          <a:p>
            <a:pPr marL="339470" indent="-339470" algn="l" defTabSz="452627">
              <a:defRPr sz="3762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崇拜太阳</a:t>
            </a:r>
          </a:p>
          <a:p>
            <a:pPr marL="339470" indent="-339470" algn="l" defTabSz="452627">
              <a:defRPr sz="3762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崇拜数学的简单性</a:t>
            </a:r>
          </a:p>
          <a:p>
            <a:pPr marL="339470" indent="-339470" algn="l" defTabSz="452627">
              <a:defRPr sz="3762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哥白尼学说的同情者</a:t>
            </a:r>
          </a:p>
        </p:txBody>
      </p:sp>
      <p:pic>
        <p:nvPicPr>
          <p:cNvPr id="326" name="4开普勒.jpg" descr="4开普勒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801" y="790259"/>
            <a:ext cx="6180808" cy="848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4X0A4912.JPG" descr="4X0A4912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0543" y="0"/>
            <a:ext cx="7703714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开普勒三定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开普勒三定律</a:t>
            </a:r>
          </a:p>
        </p:txBody>
      </p:sp>
      <p:sp>
        <p:nvSpPr>
          <p:cNvPr id="331" name="1600年开普勒继承第谷的火星观测数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1600年开普勒继承第谷的火星观测数据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1609年《新天文学》</a:t>
            </a:r>
          </a:p>
          <a:p>
            <a:pPr marL="1320800" lvl="2" indent="-381000">
              <a:buBlip>
                <a:blip r:embed="rId2"/>
              </a:buBlip>
              <a:defRPr sz="34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第二定律：面速度均匀（1609，以火星为例）</a:t>
            </a:r>
          </a:p>
          <a:p>
            <a:pPr marL="1320800" lvl="2" indent="-381000">
              <a:buBlip>
                <a:blip r:embed="rId2"/>
              </a:buBlip>
              <a:defRPr sz="34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第一定律：行星运动的轨道是椭圆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1619年《宇宙的和谐》</a:t>
            </a:r>
          </a:p>
          <a:p>
            <a:pPr marL="1320800" lvl="2" indent="-381000">
              <a:buBlip>
                <a:blip r:embed="rId2"/>
              </a:buBlip>
              <a:defRPr sz="34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第三定律：周期的平方与距离的立方成正比。此定律对于方位天文学并无实际的意义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开普勒革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开普勒革命</a:t>
            </a:r>
          </a:p>
        </p:txBody>
      </p:sp>
      <p:sp>
        <p:nvSpPr>
          <p:cNvPr id="334" name="用椭圆代替正圆，彻底消除了本轮、均轮和偏心圆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用椭圆代替正圆，彻底消除了本轮、均轮和偏心圆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彻底废除了水晶天球的概念</a:t>
            </a:r>
          </a:p>
          <a:p>
            <a:pPr>
              <a:buBlip>
                <a:blip r:embed="rId2"/>
              </a:buBlip>
              <a:defRPr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太阳真正成为轨道中心，建立太阳系的概念。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伽利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0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伽利略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伽利略·伽利莱…"/>
          <p:cNvSpPr txBox="1">
            <a:spLocks noGrp="1"/>
          </p:cNvSpPr>
          <p:nvPr>
            <p:ph type="title"/>
          </p:nvPr>
        </p:nvSpPr>
        <p:spPr>
          <a:xfrm>
            <a:off x="965200" y="1435100"/>
            <a:ext cx="4546008" cy="4038600"/>
          </a:xfrm>
          <a:prstGeom prst="rect">
            <a:avLst/>
          </a:prstGeom>
        </p:spPr>
        <p:txBody>
          <a:bodyPr/>
          <a:lstStyle/>
          <a:p>
            <a:pPr>
              <a:defRPr sz="4900"/>
            </a:pPr>
            <a:r>
              <a:t>伽利略·伽利莱</a:t>
            </a:r>
          </a:p>
          <a:p>
            <a:pPr>
              <a:defRPr sz="4900"/>
            </a:pPr>
            <a:r>
              <a:t>Galileo Galilei</a:t>
            </a:r>
          </a:p>
        </p:txBody>
      </p:sp>
      <p:sp>
        <p:nvSpPr>
          <p:cNvPr id="339" name="1564.2.15生于比萨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4546008" cy="29337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49833">
              <a:defRPr sz="3157"/>
            </a:pPr>
            <a:r>
              <a:t>1564.2.15生于比萨</a:t>
            </a:r>
          </a:p>
          <a:p>
            <a:pPr defTabSz="449833">
              <a:defRPr sz="3157"/>
            </a:pPr>
            <a:r>
              <a:t>1642.1.8死于阿切特里</a:t>
            </a:r>
          </a:p>
          <a:p>
            <a:pPr defTabSz="449833">
              <a:defRPr sz="3157"/>
            </a:pPr>
            <a:endParaRPr/>
          </a:p>
          <a:p>
            <a:pPr defTabSz="449833">
              <a:defRPr sz="3157"/>
            </a:pPr>
            <a:r>
              <a:t>右画作于约1635年</a:t>
            </a:r>
          </a:p>
          <a:p>
            <a:pPr defTabSz="449833">
              <a:defRPr sz="3157"/>
            </a:pPr>
            <a:r>
              <a:t>作者Justus Suttermans</a:t>
            </a:r>
          </a:p>
          <a:p>
            <a:pPr defTabSz="449833">
              <a:defRPr sz="3157"/>
            </a:pPr>
            <a:r>
              <a:t>现藏于乌菲兹美术馆</a:t>
            </a:r>
          </a:p>
        </p:txBody>
      </p:sp>
      <p:pic>
        <p:nvPicPr>
          <p:cNvPr id="340" name="伽利略乌菲兹藏.JPG" descr="伽利略乌菲兹藏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787" y="1128022"/>
            <a:ext cx="7139626" cy="792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IMG_20190701_150336.jpg" descr="IMG_20190701_15033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哥白尼革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哥白尼革命</a:t>
            </a:r>
          </a:p>
        </p:txBody>
      </p:sp>
      <p:sp>
        <p:nvSpPr>
          <p:cNvPr id="158" name="哥白尼：日心说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哥白尼：日心说</a:t>
            </a:r>
          </a:p>
          <a:p>
            <a:pPr marL="428684" indent="-428684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第谷：第谷模型/打破天球/火星数据</a:t>
            </a:r>
          </a:p>
          <a:p>
            <a:pPr marL="428684" indent="-428684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开普勒：行星运动三定律</a:t>
            </a:r>
          </a:p>
          <a:p>
            <a:pPr marL="428684" indent="-428684" defTabSz="45720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伽利略：望远镜的新发现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G_2399的副本.JPG" descr="IMG_2399的副本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3970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伽利略对现代科学的贡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伽利略对现代科学的贡献</a:t>
            </a:r>
          </a:p>
        </p:txBody>
      </p:sp>
      <p:sp>
        <p:nvSpPr>
          <p:cNvPr id="347" name="发现了新天象，有力地支持了哥白尼天文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发现了新天象，有力地支持了</a:t>
            </a:r>
            <a:r>
              <a:rPr>
                <a:solidFill>
                  <a:srgbClr val="FF2600"/>
                </a:solidFill>
              </a:rPr>
              <a:t>哥白尼天文学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>
                <a:solidFill>
                  <a:srgbClr val="000000"/>
                </a:solidFill>
              </a:defRPr>
            </a:pPr>
            <a:r>
              <a:t>月亮表面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>
                <a:solidFill>
                  <a:srgbClr val="000000"/>
                </a:solidFill>
              </a:defRPr>
            </a:pPr>
            <a:r>
              <a:t>金星位相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>
                <a:solidFill>
                  <a:srgbClr val="000000"/>
                </a:solidFill>
              </a:defRPr>
            </a:pPr>
            <a:r>
              <a:t>木星卫星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>
                <a:solidFill>
                  <a:srgbClr val="000000"/>
                </a:solidFill>
              </a:defRPr>
            </a:pPr>
            <a:r>
              <a:t>创立了新运动学，为</a:t>
            </a:r>
            <a:r>
              <a:rPr>
                <a:solidFill>
                  <a:srgbClr val="FF2600"/>
                </a:solidFill>
              </a:rPr>
              <a:t>牛顿力学</a:t>
            </a:r>
            <a:r>
              <a:t>开辟道路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自由落体运动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惯性运动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帕多瓦（1592-1610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帕多瓦（1592-1610）</a:t>
            </a:r>
          </a:p>
        </p:txBody>
      </p:sp>
      <p:sp>
        <p:nvSpPr>
          <p:cNvPr id="350" name="28岁-46岁，帕多瓦大学教授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28岁-46岁，帕多瓦大学教授</a:t>
            </a:r>
          </a:p>
          <a:p>
            <a:pPr marL="817625" lvl="1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年薪180florin(弗罗林)，后涨至300、480florin</a:t>
            </a:r>
          </a:p>
          <a:p>
            <a:pPr marL="817625" lvl="1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给开普勒写信（1596），次年获赠《宇宙的神秘》</a:t>
            </a:r>
          </a:p>
          <a:p>
            <a:pPr marL="817625" lvl="1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发明军用圆规（1597）</a:t>
            </a:r>
          </a:p>
          <a:p>
            <a:pPr marL="817625" lvl="1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1606年出版《军用圆规操作法》，题献给16岁的科西莫</a:t>
            </a:r>
          </a:p>
          <a:p>
            <a:pPr marL="817625" lvl="1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1609年制造望远镜，威尼斯元老院决定</a:t>
            </a:r>
            <a:r>
              <a:rPr>
                <a:solidFill>
                  <a:srgbClr val="FF2600"/>
                </a:solidFill>
              </a:rPr>
              <a:t>工资涨至1000florin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16660"/>
            <a:ext cx="13004800" cy="7320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图像" descr="图像"/>
          <p:cNvPicPr>
            <a:picLocks noGrp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2009647" y="0"/>
            <a:ext cx="8985506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托斯卡那（1610-1642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128"/>
            </a:lvl1pPr>
          </a:lstStyle>
          <a:p>
            <a:r>
              <a:t>托斯卡那（1610-1642）</a:t>
            </a:r>
          </a:p>
        </p:txBody>
      </p:sp>
      <p:sp>
        <p:nvSpPr>
          <p:cNvPr id="357" name="1610年1月7日夜发现木星卫星，3月写《星际使者》，题献给年轻的科西莫二世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>
                <a:solidFill>
                  <a:srgbClr val="FF2600"/>
                </a:solidFill>
              </a:rPr>
              <a:t>1610年1月7日夜发现木星卫星</a:t>
            </a:r>
            <a:r>
              <a:t>，3月写《星际使者》，题献给年轻的科西莫二世</a:t>
            </a:r>
          </a:p>
          <a:p>
            <a:pPr lvl="1">
              <a:buBlip>
                <a:blip r:embed="rId2"/>
              </a:buBlip>
            </a:pPr>
            <a:r>
              <a:t>月面坑坑洼洼</a:t>
            </a:r>
          </a:p>
          <a:p>
            <a:pPr lvl="1">
              <a:buBlip>
                <a:blip r:embed="rId2"/>
              </a:buBlip>
            </a:pPr>
            <a:r>
              <a:t>木星卫星、土星光环</a:t>
            </a:r>
          </a:p>
          <a:p>
            <a:pPr lvl="1">
              <a:buBlip>
                <a:blip r:embed="rId2"/>
              </a:buBlip>
            </a:pPr>
            <a:r>
              <a:t>太阳黑子、太阳自转</a:t>
            </a:r>
          </a:p>
          <a:p>
            <a:pPr>
              <a:buBlip>
                <a:blip r:embed="rId2"/>
              </a:buBlip>
            </a:pPr>
            <a:r>
              <a:t>9月，发现金星位相变化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IMG_1476的副本.JPG" descr="IMG_1476的副本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70705"/>
            <a:ext cx="13004800" cy="8012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1357283"/>
            <a:ext cx="4787900" cy="7086601"/>
          </a:xfrm>
          <a:prstGeom prst="rect">
            <a:avLst/>
          </a:prstGeom>
        </p:spPr>
      </p:pic>
      <p:sp>
        <p:nvSpPr>
          <p:cNvPr id="362" name="月亮表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月亮表面</a:t>
            </a:r>
          </a:p>
        </p:txBody>
      </p:sp>
      <p:sp>
        <p:nvSpPr>
          <p:cNvPr id="363" name="1,月亮表面并不光滑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4536217" cy="2933700"/>
          </a:xfrm>
          <a:prstGeom prst="rect">
            <a:avLst/>
          </a:prstGeom>
        </p:spPr>
        <p:txBody>
          <a:bodyPr/>
          <a:lstStyle/>
          <a:p>
            <a:r>
              <a:t>1,月亮表面并不光滑</a:t>
            </a:r>
          </a:p>
          <a:p>
            <a:r>
              <a:t>2,阴影部分的亮点是月球上的高山</a:t>
            </a:r>
          </a:p>
          <a:p>
            <a:r>
              <a:t>3,地照（earthshine)</a:t>
            </a:r>
          </a:p>
        </p:txBody>
      </p:sp>
      <p:pic>
        <p:nvPicPr>
          <p:cNvPr id="364" name="图像" descr="图像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307" y="23783"/>
            <a:ext cx="7035385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繁星满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繁星满天</a:t>
            </a:r>
          </a:p>
        </p:txBody>
      </p:sp>
      <p:sp>
        <p:nvSpPr>
          <p:cNvPr id="367" name="恒星数目比起肉眼所见十倍以上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恒星数目比起肉眼所见十倍以上</a:t>
            </a:r>
          </a:p>
          <a:p>
            <a:pPr>
              <a:buBlip>
                <a:blip r:embed="rId2"/>
              </a:buBlip>
            </a:pPr>
            <a:r>
              <a:t>银河、星云都是成群的恒星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美第奇星：木星卫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美第奇星：木星卫星</a:t>
            </a:r>
          </a:p>
        </p:txBody>
      </p:sp>
      <p:sp>
        <p:nvSpPr>
          <p:cNvPr id="370" name="1610年1月7日夜里，伽利略利用自己制造的第5台望远镜（30倍率）观看木星，发现旁边有星：东方  XXOX   西方…"/>
          <p:cNvSpPr txBox="1">
            <a:spLocks noGrp="1"/>
          </p:cNvSpPr>
          <p:nvPr>
            <p:ph type="body" idx="1"/>
          </p:nvPr>
        </p:nvSpPr>
        <p:spPr>
          <a:xfrm>
            <a:off x="1270000" y="2954164"/>
            <a:ext cx="10464800" cy="5842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1610年1月7日夜里，伽利略利用自己制造的第5台望远镜（30倍率）观看木星，发现旁边有星：东方  XXOX   西方</a:t>
            </a:r>
          </a:p>
          <a:p>
            <a:pPr>
              <a:buBlip>
                <a:blip r:embed="rId2"/>
              </a:buBlip>
            </a:pPr>
            <a:r>
              <a:t>1月8日，再次观察： 东方  OXXX  西方     </a:t>
            </a:r>
          </a:p>
          <a:p>
            <a:pPr>
              <a:buBlip>
                <a:blip r:embed="rId2"/>
              </a:buBlip>
            </a:pPr>
            <a:r>
              <a:t>1月10日，再次观察：东方 OXX  西方</a:t>
            </a:r>
          </a:p>
          <a:p>
            <a:pPr>
              <a:buBlip>
                <a:blip r:embed="rId2"/>
              </a:buBlip>
            </a:pPr>
            <a:r>
              <a:t>X不是恒星，而是木星的卫星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哥白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0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哥白尼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金星位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金星位相</a:t>
            </a:r>
          </a:p>
        </p:txBody>
      </p:sp>
      <p:sp>
        <p:nvSpPr>
          <p:cNvPr id="373" name="如果哥白尼是对的，那么金星亮度应该有较大的变化，但事实上没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如果哥白尼是对的，那么金星亮度应该有较大的变化，但事实上没有</a:t>
            </a:r>
          </a:p>
          <a:p>
            <a:pPr>
              <a:buBlip>
                <a:blip r:embed="rId2"/>
              </a:buBlip>
            </a:pPr>
            <a:r>
              <a:t>望远镜揭示出：金星之所以看起来没有明显的亮度变化，是因为当它离地球最近本该最亮的时候，也往往是它最亏的时候</a:t>
            </a:r>
          </a:p>
          <a:p>
            <a:pPr>
              <a:buBlip>
                <a:blip r:embed="rId2"/>
              </a:buBlip>
            </a:pPr>
            <a:r>
              <a:t>望远镜揭示出：金星有明显的亏盈相变，这是对哥白尼学说的极大支持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晚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晚年</a:t>
            </a:r>
          </a:p>
        </p:txBody>
      </p:sp>
      <p:sp>
        <p:nvSpPr>
          <p:cNvPr id="376" name="1634年，70岁，继续写作《关于两门新科学的对话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1634年，70岁，继续写作《关于两门新科学的对话》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1637年，73岁，右眼失明。完成全部手稿。秋天在荷兰莱顿开始印刷。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1638年，74岁，春天《新科学》问世。10月，维维安尼被大公推荐来担任秘书。弥尔顿来访。冬天左眼失明。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1641年，77岁，托里拆利担任秘书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1642年1月8日在阿切特里去世，享年77岁。托里拆利、维维安尼和儿子文森佐临终伴随。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4X0A3054.JPG" descr="4X0A3054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122"/>
            <a:ext cx="13004800" cy="8115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4X0A3036.JPG" descr="4X0A3036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4X0A3028的副本.JPG" descr="4X0A3028的副本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72609" y="0"/>
            <a:ext cx="9059582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身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身后</a:t>
            </a:r>
          </a:p>
        </p:txBody>
      </p:sp>
      <p:sp>
        <p:nvSpPr>
          <p:cNvPr id="387" name="1674年，维维安尼在伽利略墓上安装了一个大理石饰板和半身像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7006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1674年，维维安尼在伽利略墓上安装了一个大理石饰板和半身像</a:t>
            </a:r>
          </a:p>
          <a:p>
            <a:pPr marL="437006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1737年，遗体迁葬圣十字教堂内。迁葬中丢失3根手指1颗牙齿。右手中指现存伽利略博物馆。</a:t>
            </a:r>
          </a:p>
          <a:p>
            <a:pPr marL="437006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1757年，教会解除对伽利略著作的禁令</a:t>
            </a:r>
          </a:p>
          <a:p>
            <a:pPr marL="437006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1979年，教皇保罗二世要求重新审查伽利略案件</a:t>
            </a:r>
          </a:p>
          <a:p>
            <a:pPr marL="437006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1992年11月31日，教皇保罗二世为伽利略平反（350年后）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99053" y="91141"/>
            <a:ext cx="6606694" cy="96624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科学与基督教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科学与基督教</a:t>
            </a:r>
          </a:p>
        </p:txBody>
      </p:sp>
      <p:sp>
        <p:nvSpPr>
          <p:cNvPr id="392" name="1-6世纪，基督教敌视希腊科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1-6世纪，基督教敌视希腊科学</a:t>
            </a:r>
          </a:p>
          <a:p>
            <a:pPr>
              <a:buBlip>
                <a:blip r:embed="rId2"/>
              </a:buBlip>
            </a:pPr>
            <a:r>
              <a:t>6-16世纪，科学是神学的婢女</a:t>
            </a:r>
          </a:p>
          <a:p>
            <a:pPr>
              <a:buBlip>
                <a:blip r:embed="rId2"/>
              </a:buBlip>
            </a:pPr>
            <a:r>
              <a:t>16-18世纪，基督教是近代科学的推动者</a:t>
            </a:r>
          </a:p>
          <a:p>
            <a:pPr>
              <a:buBlip>
                <a:blip r:embed="rId2"/>
              </a:buBlip>
            </a:pPr>
            <a:r>
              <a:t>18-19世纪，科学反对宗教，争取独立</a:t>
            </a:r>
          </a:p>
          <a:p>
            <a:pPr>
              <a:buBlip>
                <a:blip r:embed="rId2"/>
              </a:buBlip>
            </a:pPr>
            <a:r>
              <a:t>20世纪，相安无事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伽利略事件再回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伽利略事件再回顾</a:t>
            </a:r>
          </a:p>
        </p:txBody>
      </p:sp>
      <p:sp>
        <p:nvSpPr>
          <p:cNvPr id="395" name="天主教学术自由制度与教义受威胁的恐惧并存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天主教学术自由制度与教义受威胁的恐惧并存</a:t>
            </a:r>
          </a:p>
          <a:p>
            <a:pPr>
              <a:buBlip>
                <a:blip r:embed="rId2"/>
              </a:buBlip>
            </a:pPr>
            <a:r>
              <a:t>教皇乌尔班八世的特殊情况</a:t>
            </a:r>
          </a:p>
          <a:p>
            <a:pPr lvl="1">
              <a:buBlip>
                <a:blip r:embed="rId2"/>
              </a:buBlip>
            </a:pPr>
            <a:r>
              <a:t>维持教会稳定的内外压力</a:t>
            </a:r>
          </a:p>
          <a:p>
            <a:pPr lvl="1">
              <a:buBlip>
                <a:blip r:embed="rId2"/>
              </a:buBlip>
            </a:pPr>
            <a:r>
              <a:t>与美第奇家族的私怨</a:t>
            </a:r>
          </a:p>
          <a:p>
            <a:pPr lvl="1">
              <a:buBlip>
                <a:blip r:embed="rId2"/>
              </a:buBlip>
            </a:pPr>
            <a:r>
              <a:t>听信保守势力的谗言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1357283"/>
            <a:ext cx="4787900" cy="7086601"/>
          </a:xfrm>
          <a:prstGeom prst="rect">
            <a:avLst/>
          </a:prstGeom>
        </p:spPr>
      </p:pic>
      <p:sp>
        <p:nvSpPr>
          <p:cNvPr id="163" name="尼古拉·哥白尼"/>
          <p:cNvSpPr txBox="1">
            <a:spLocks noGrp="1"/>
          </p:cNvSpPr>
          <p:nvPr>
            <p:ph type="title"/>
          </p:nvPr>
        </p:nvSpPr>
        <p:spPr>
          <a:xfrm>
            <a:off x="565630" y="1397000"/>
            <a:ext cx="5484152" cy="403860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尼古拉·哥白尼</a:t>
            </a:r>
          </a:p>
        </p:txBody>
      </p:sp>
      <p:sp>
        <p:nvSpPr>
          <p:cNvPr id="164" name="Nicolaus Copernicus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4936040" cy="2933700"/>
          </a:xfrm>
          <a:prstGeom prst="rect">
            <a:avLst/>
          </a:prstGeom>
        </p:spPr>
        <p:txBody>
          <a:bodyPr/>
          <a:lstStyle/>
          <a:p>
            <a:pPr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Nicolaus Copernicus</a:t>
            </a:r>
          </a:p>
          <a:p>
            <a:pPr>
              <a:defRPr sz="4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1473-1543</a:t>
            </a:r>
          </a:p>
        </p:txBody>
      </p:sp>
      <p:pic>
        <p:nvPicPr>
          <p:cNvPr id="165" name="哥白尼像.jpg" descr="哥白尼像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491" y="1190178"/>
            <a:ext cx="6859700" cy="7994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天文学革命的意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天文学革命的意义</a:t>
            </a:r>
          </a:p>
        </p:txBody>
      </p:sp>
      <p:sp>
        <p:nvSpPr>
          <p:cNvPr id="398" name="倒逼新物理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900" indent="-469900">
              <a:buBlip>
                <a:blip r:embed="rId2"/>
              </a:buBlip>
              <a:defRPr sz="53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倒逼新物理学</a:t>
            </a:r>
          </a:p>
          <a:p>
            <a:pPr marL="1320800" lvl="2" indent="-381000">
              <a:buBlip>
                <a:blip r:embed="rId2"/>
              </a:buBlip>
              <a:defRPr sz="49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新的运动理论：牛顿力学</a:t>
            </a:r>
          </a:p>
          <a:p>
            <a:pPr marL="1320800" lvl="2" indent="-381000">
              <a:buBlip>
                <a:blip r:embed="rId2"/>
              </a:buBlip>
              <a:defRPr sz="49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由天球到引力：万有引力定律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思考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思考题</a:t>
            </a:r>
          </a:p>
        </p:txBody>
      </p:sp>
      <p:sp>
        <p:nvSpPr>
          <p:cNvPr id="401" name="哥白尼发起天文学革命的动机是什么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739" indent="-558739" defTabSz="43891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518">
                <a:solidFill>
                  <a:srgbClr val="212121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哥白尼发起天文学革命的动机是什么？</a:t>
            </a:r>
          </a:p>
          <a:p>
            <a:pPr marL="558739" indent="-558739" defTabSz="43891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518">
                <a:solidFill>
                  <a:srgbClr val="212121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第谷在哥白尼革命中的独特贡献何在？</a:t>
            </a:r>
          </a:p>
          <a:p>
            <a:pPr marL="558739" indent="-558739" defTabSz="43891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518">
                <a:solidFill>
                  <a:srgbClr val="212121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开普勒第三定律的意义何在？</a:t>
            </a:r>
          </a:p>
          <a:p>
            <a:pPr marL="558739" indent="-558739" defTabSz="43891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518">
                <a:solidFill>
                  <a:srgbClr val="212121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伽利略通过望远镜的发现在何种意义上推动了哥白尼革命？</a:t>
            </a:r>
            <a:endParaRPr sz="1152"/>
          </a:p>
          <a:p>
            <a:pPr marL="558739" indent="-558739" defTabSz="43891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4518">
                <a:solidFill>
                  <a:srgbClr val="212121"/>
                </a:solidFill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为什么说日心说促成了新物理学的诞生？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1014</Words>
  <Application>Microsoft Office PowerPoint</Application>
  <PresentationFormat>自定义</PresentationFormat>
  <Paragraphs>308</Paragraphs>
  <Slides>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97" baseType="lpstr">
      <vt:lpstr>Helvetica Neue</vt:lpstr>
      <vt:lpstr>KaiTi</vt:lpstr>
      <vt:lpstr>华文楷体</vt:lpstr>
      <vt:lpstr>STZhongsong</vt:lpstr>
      <vt:lpstr>Papyrus</vt:lpstr>
      <vt:lpstr>Parchment</vt:lpstr>
      <vt:lpstr>科学通史第5讲  哥白尼革命</vt:lpstr>
      <vt:lpstr>上讲回顾</vt:lpstr>
      <vt:lpstr>本讲要目</vt:lpstr>
      <vt:lpstr>推荐阅读</vt:lpstr>
      <vt:lpstr>科学革命</vt:lpstr>
      <vt:lpstr>科学革命</vt:lpstr>
      <vt:lpstr>哥白尼革命</vt:lpstr>
      <vt:lpstr>哥白尼</vt:lpstr>
      <vt:lpstr>尼古拉·哥白尼</vt:lpstr>
      <vt:lpstr>1473年 生于波兰托伦</vt:lpstr>
      <vt:lpstr>PowerPoint 演示文稿</vt:lpstr>
      <vt:lpstr>PowerPoint 演示文稿</vt:lpstr>
      <vt:lpstr>1543年死于 弗龙堡大教堂</vt:lpstr>
      <vt:lpstr>哥白尼： 波兰人或德国人？</vt:lpstr>
      <vt:lpstr>PowerPoint 演示文稿</vt:lpstr>
      <vt:lpstr>PowerPoint 演示文稿</vt:lpstr>
      <vt:lpstr>托伦：德国城市或波兰城市</vt:lpstr>
      <vt:lpstr>国籍成为政治问题</vt:lpstr>
      <vt:lpstr>血统与文化</vt:lpstr>
      <vt:lpstr>波-德二象性</vt:lpstr>
      <vt:lpstr>哥白尼： 天文学家或神父？</vt:lpstr>
      <vt:lpstr>教会法+医生+教区经济总管</vt:lpstr>
      <vt:lpstr>业余研究天文学</vt:lpstr>
      <vt:lpstr>哥白尼革命： 从地心说到日心说</vt:lpstr>
      <vt:lpstr>PowerPoint 演示文稿</vt:lpstr>
      <vt:lpstr>PowerPoint 演示文稿</vt:lpstr>
      <vt:lpstr>哥白尼革命</vt:lpstr>
      <vt:lpstr>为什么要转换宇宙中心</vt:lpstr>
      <vt:lpstr>为什么要转换宇宙中心</vt:lpstr>
      <vt:lpstr>为什么要转换宇宙中心</vt:lpstr>
      <vt:lpstr>为什么要转换宇宙中心</vt:lpstr>
      <vt:lpstr>小结与追问</vt:lpstr>
      <vt:lpstr>希腊宇宙学（cosmology）</vt:lpstr>
      <vt:lpstr>PowerPoint 演示文稿</vt:lpstr>
      <vt:lpstr>PowerPoint 演示文稿</vt:lpstr>
      <vt:lpstr>PowerPoint 演示文稿</vt:lpstr>
      <vt:lpstr>行星问题</vt:lpstr>
      <vt:lpstr>PowerPoint 演示文稿</vt:lpstr>
      <vt:lpstr>欧多克斯的同心球方案</vt:lpstr>
      <vt:lpstr>PowerPoint 演示文稿</vt:lpstr>
      <vt:lpstr>本轮均轮方案</vt:lpstr>
      <vt:lpstr>PowerPoint 演示文稿</vt:lpstr>
      <vt:lpstr>托勒密体系的优缺点</vt:lpstr>
      <vt:lpstr>哥白尼的地动说</vt:lpstr>
      <vt:lpstr>PowerPoint 演示文稿</vt:lpstr>
      <vt:lpstr>PowerPoint 演示文稿</vt:lpstr>
      <vt:lpstr>哥白尼体系的优势</vt:lpstr>
      <vt:lpstr>PowerPoint 演示文稿</vt:lpstr>
      <vt:lpstr>哥白尼的保守和不足之处</vt:lpstr>
      <vt:lpstr>哥白尼体系的科学困难</vt:lpstr>
      <vt:lpstr>哥白尼面临的非科学挑战</vt:lpstr>
      <vt:lpstr>传播</vt:lpstr>
      <vt:lpstr>第谷</vt:lpstr>
      <vt:lpstr>第谷</vt:lpstr>
      <vt:lpstr>PowerPoint 演示文稿</vt:lpstr>
      <vt:lpstr>PowerPoint 演示文稿</vt:lpstr>
      <vt:lpstr>第谷</vt:lpstr>
      <vt:lpstr>第谷</vt:lpstr>
      <vt:lpstr>PowerPoint 演示文稿</vt:lpstr>
      <vt:lpstr>第谷</vt:lpstr>
      <vt:lpstr>PowerPoint 演示文稿</vt:lpstr>
      <vt:lpstr>开普勒</vt:lpstr>
      <vt:lpstr>开普勒 Johannes Kepler 1571-1630</vt:lpstr>
      <vt:lpstr>PowerPoint 演示文稿</vt:lpstr>
      <vt:lpstr>开普勒三定律</vt:lpstr>
      <vt:lpstr>开普勒革命</vt:lpstr>
      <vt:lpstr>伽利略</vt:lpstr>
      <vt:lpstr>伽利略·伽利莱 Galileo Galilei</vt:lpstr>
      <vt:lpstr>PowerPoint 演示文稿</vt:lpstr>
      <vt:lpstr>PowerPoint 演示文稿</vt:lpstr>
      <vt:lpstr>伽利略对现代科学的贡献</vt:lpstr>
      <vt:lpstr>帕多瓦（1592-1610）</vt:lpstr>
      <vt:lpstr>PowerPoint 演示文稿</vt:lpstr>
      <vt:lpstr>PowerPoint 演示文稿</vt:lpstr>
      <vt:lpstr>托斯卡那（1610-1642）</vt:lpstr>
      <vt:lpstr>PowerPoint 演示文稿</vt:lpstr>
      <vt:lpstr>月亮表面</vt:lpstr>
      <vt:lpstr>繁星满天</vt:lpstr>
      <vt:lpstr>美第奇星：木星卫星</vt:lpstr>
      <vt:lpstr>金星位相</vt:lpstr>
      <vt:lpstr>晚年</vt:lpstr>
      <vt:lpstr>PowerPoint 演示文稿</vt:lpstr>
      <vt:lpstr>PowerPoint 演示文稿</vt:lpstr>
      <vt:lpstr>PowerPoint 演示文稿</vt:lpstr>
      <vt:lpstr>PowerPoint 演示文稿</vt:lpstr>
      <vt:lpstr>身后</vt:lpstr>
      <vt:lpstr>PowerPoint 演示文稿</vt:lpstr>
      <vt:lpstr>科学与基督教</vt:lpstr>
      <vt:lpstr>伽利略事件再回顾</vt:lpstr>
      <vt:lpstr>天文学革命的意义</vt:lpstr>
      <vt:lpstr>思考题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科学通史第5讲  哥白尼革命</dc:title>
  <cp:lastModifiedBy>sun yifan</cp:lastModifiedBy>
  <cp:revision>4</cp:revision>
  <dcterms:modified xsi:type="dcterms:W3CDTF">2021-10-20T12:05:02Z</dcterms:modified>
</cp:coreProperties>
</file>